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0" r:id="rId17"/>
    <p:sldId id="271" r:id="rId18"/>
    <p:sldId id="272" r:id="rId19"/>
    <p:sldId id="275" r:id="rId20"/>
    <p:sldId id="276" r:id="rId21"/>
    <p:sldId id="277" r:id="rId22"/>
    <p:sldId id="279" r:id="rId23"/>
    <p:sldId id="280" r:id="rId24"/>
    <p:sldId id="281" r:id="rId25"/>
    <p:sldId id="282" r:id="rId26"/>
    <p:sldId id="283" r:id="rId27"/>
    <p:sldId id="284" r:id="rId28"/>
    <p:sldId id="334" r:id="rId29"/>
    <p:sldId id="285" r:id="rId30"/>
    <p:sldId id="336" r:id="rId31"/>
    <p:sldId id="337" r:id="rId32"/>
    <p:sldId id="335" r:id="rId33"/>
    <p:sldId id="344" r:id="rId34"/>
    <p:sldId id="286" r:id="rId35"/>
    <p:sldId id="287" r:id="rId36"/>
    <p:sldId id="288" r:id="rId37"/>
    <p:sldId id="338" r:id="rId38"/>
    <p:sldId id="339" r:id="rId39"/>
    <p:sldId id="340" r:id="rId40"/>
    <p:sldId id="289" r:id="rId41"/>
    <p:sldId id="290" r:id="rId42"/>
    <p:sldId id="273" r:id="rId43"/>
    <p:sldId id="278" r:id="rId44"/>
    <p:sldId id="296" r:id="rId45"/>
    <p:sldId id="291" r:id="rId46"/>
    <p:sldId id="292" r:id="rId47"/>
    <p:sldId id="293" r:id="rId48"/>
    <p:sldId id="294" r:id="rId49"/>
    <p:sldId id="341" r:id="rId50"/>
    <p:sldId id="342" r:id="rId51"/>
    <p:sldId id="343" r:id="rId52"/>
    <p:sldId id="297" r:id="rId53"/>
    <p:sldId id="298" r:id="rId54"/>
    <p:sldId id="299" r:id="rId55"/>
    <p:sldId id="300" r:id="rId56"/>
    <p:sldId id="323" r:id="rId57"/>
    <p:sldId id="301" r:id="rId58"/>
    <p:sldId id="345" r:id="rId59"/>
    <p:sldId id="346" r:id="rId60"/>
    <p:sldId id="347" r:id="rId61"/>
    <p:sldId id="348" r:id="rId62"/>
    <p:sldId id="349" r:id="rId63"/>
    <p:sldId id="350" r:id="rId64"/>
    <p:sldId id="303" r:id="rId65"/>
    <p:sldId id="304" r:id="rId66"/>
    <p:sldId id="324"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05" r:id="rId80"/>
    <p:sldId id="306" r:id="rId81"/>
    <p:sldId id="307" r:id="rId82"/>
    <p:sldId id="308" r:id="rId83"/>
    <p:sldId id="309" r:id="rId84"/>
    <p:sldId id="310" r:id="rId85"/>
    <p:sldId id="311" r:id="rId86"/>
    <p:sldId id="312" r:id="rId87"/>
    <p:sldId id="313" r:id="rId88"/>
    <p:sldId id="314" r:id="rId89"/>
    <p:sldId id="329" r:id="rId90"/>
    <p:sldId id="330" r:id="rId91"/>
    <p:sldId id="331" r:id="rId92"/>
    <p:sldId id="332" r:id="rId93"/>
    <p:sldId id="333" r:id="rId94"/>
    <p:sldId id="363" r:id="rId95"/>
    <p:sldId id="326" r:id="rId96"/>
    <p:sldId id="364" r:id="rId97"/>
    <p:sldId id="366" r:id="rId98"/>
    <p:sldId id="367" r:id="rId99"/>
    <p:sldId id="368" r:id="rId100"/>
    <p:sldId id="328" r:id="rId101"/>
    <p:sldId id="315" r:id="rId102"/>
    <p:sldId id="316" r:id="rId103"/>
    <p:sldId id="370" r:id="rId104"/>
    <p:sldId id="369" r:id="rId105"/>
    <p:sldId id="317" r:id="rId106"/>
    <p:sldId id="318" r:id="rId107"/>
    <p:sldId id="319" r:id="rId108"/>
    <p:sldId id="320" r:id="rId109"/>
    <p:sldId id="321" r:id="rId110"/>
    <p:sldId id="32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C716-D6F9-4732-81DA-2D7BEBF1B5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8EF021C-5418-4BA6-A577-814004109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0F39F1-6A95-45F5-8876-551845A7B3D0}"/>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5" name="Footer Placeholder 4">
            <a:extLst>
              <a:ext uri="{FF2B5EF4-FFF2-40B4-BE49-F238E27FC236}">
                <a16:creationId xmlns:a16="http://schemas.microsoft.com/office/drawing/2014/main" id="{FB1B9546-24F8-4DCC-AA97-F3B9073BC0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A6360B-5E3B-4466-945E-2DB01C9915CE}"/>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491966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FEA1-919B-4899-A229-BB5BA42C2A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FB3DC1-A172-4639-BF72-0DCA0E562D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98DCE2-03DE-4475-853A-670C95B57BF2}"/>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5" name="Footer Placeholder 4">
            <a:extLst>
              <a:ext uri="{FF2B5EF4-FFF2-40B4-BE49-F238E27FC236}">
                <a16:creationId xmlns:a16="http://schemas.microsoft.com/office/drawing/2014/main" id="{31F75D4A-4440-4D0A-BD81-FD568D716A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B77F84-7FBD-4817-AA6D-77D8DC1374C4}"/>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341838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2A417-14AB-4658-B65B-4668A135B2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944FCD-DC24-4D65-A410-8E8E8C3583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6D6E9-76B8-464F-A375-782128F08CA5}"/>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5" name="Footer Placeholder 4">
            <a:extLst>
              <a:ext uri="{FF2B5EF4-FFF2-40B4-BE49-F238E27FC236}">
                <a16:creationId xmlns:a16="http://schemas.microsoft.com/office/drawing/2014/main" id="{C1BE5FC6-9965-4668-86EA-C4F5B8EE43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BB9955-3383-4298-851A-EE0BE1D771EC}"/>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11610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FC3F-B43F-4547-90F4-37B85FD44B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474378-B478-423B-880C-6748061751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61B421-0DEC-48E0-9723-B7FCF7311184}"/>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5" name="Footer Placeholder 4">
            <a:extLst>
              <a:ext uri="{FF2B5EF4-FFF2-40B4-BE49-F238E27FC236}">
                <a16:creationId xmlns:a16="http://schemas.microsoft.com/office/drawing/2014/main" id="{75D3BCFD-C592-4D1D-BC17-BA9B1837E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1359CF-6C9E-44A6-A689-0B192056A8E5}"/>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120871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8671-D1E4-4252-8961-2112E83D9A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17969D-7101-491C-B3CF-08A268781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F4FB6-AF88-41A0-95F9-CCBDA20A4366}"/>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5" name="Footer Placeholder 4">
            <a:extLst>
              <a:ext uri="{FF2B5EF4-FFF2-40B4-BE49-F238E27FC236}">
                <a16:creationId xmlns:a16="http://schemas.microsoft.com/office/drawing/2014/main" id="{5C606D9B-40DE-4648-9FBE-BE5EFAF3F4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29DA2D-614E-499F-8235-B1E270C30C38}"/>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1955321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99C-B0FC-42B8-B810-ED0E9CD761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753402-AF19-42C2-8393-707DB6DF38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568D44-A0E8-447A-9E0D-A8C86DDF06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BB465A-C44F-4B45-8405-E4EFB830EE59}"/>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6" name="Footer Placeholder 5">
            <a:extLst>
              <a:ext uri="{FF2B5EF4-FFF2-40B4-BE49-F238E27FC236}">
                <a16:creationId xmlns:a16="http://schemas.microsoft.com/office/drawing/2014/main" id="{65F1550A-8A34-4DA0-9525-7D83E67FA9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0019BB-9354-46DC-B34E-A4AF0402409F}"/>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878284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6017-66C3-4E4D-AC1B-AC59BF41E6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9FADCE-478B-4A45-BFB6-0B993E433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438A8C-8BE4-444D-948E-C3641DA64D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647E35-40D8-4ACA-8BFA-1CA3D2599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1CD3D-8AD0-4CC3-A4F2-0C306045BB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7CAB5F-1696-4C05-B912-9D57F4FE2AF8}"/>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8" name="Footer Placeholder 7">
            <a:extLst>
              <a:ext uri="{FF2B5EF4-FFF2-40B4-BE49-F238E27FC236}">
                <a16:creationId xmlns:a16="http://schemas.microsoft.com/office/drawing/2014/main" id="{B7372FC5-CC7E-4E1D-AA30-502C71B080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9258AE-2817-4218-A188-D007526C2FA0}"/>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346037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7DA3-3A46-4F31-8917-1860E3209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0B6323-6D82-42BC-8A23-5274BDD84F90}"/>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4" name="Footer Placeholder 3">
            <a:extLst>
              <a:ext uri="{FF2B5EF4-FFF2-40B4-BE49-F238E27FC236}">
                <a16:creationId xmlns:a16="http://schemas.microsoft.com/office/drawing/2014/main" id="{BE909EDA-71CD-49B8-A8FB-180CF36F9B3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826DCC-0D95-4DB8-ACBD-524177F7FC10}"/>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332268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864B49-8EFD-4720-A453-DBB40BF3C1CF}"/>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3" name="Footer Placeholder 2">
            <a:extLst>
              <a:ext uri="{FF2B5EF4-FFF2-40B4-BE49-F238E27FC236}">
                <a16:creationId xmlns:a16="http://schemas.microsoft.com/office/drawing/2014/main" id="{DF29D44A-EB84-4312-B330-BE024FB68E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D43A0D-F17E-4105-8777-363F999536E8}"/>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58837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3353-4F63-4C0E-9FC5-C08E0B9247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31F4B-6F37-4050-BD2E-0268FD4A1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2B5BB8-CAAC-471F-A4FE-A5ED1D5F8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8D672-AD96-4477-89A7-D961236418EB}"/>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6" name="Footer Placeholder 5">
            <a:extLst>
              <a:ext uri="{FF2B5EF4-FFF2-40B4-BE49-F238E27FC236}">
                <a16:creationId xmlns:a16="http://schemas.microsoft.com/office/drawing/2014/main" id="{112B433E-B24C-4102-AF56-8D6324F376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1471C8-8AF6-4A2F-8B1F-926EC5919CEB}"/>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670597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65A9-7A55-46D1-8F32-72DC2E201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683763-88EB-4F3A-806E-EB00EF316A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E0E75AF-1BDD-4F08-B4BE-1436BFB21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345267-F981-49B2-AF51-C048A59C4A87}"/>
              </a:ext>
            </a:extLst>
          </p:cNvPr>
          <p:cNvSpPr>
            <a:spLocks noGrp="1"/>
          </p:cNvSpPr>
          <p:nvPr>
            <p:ph type="dt" sz="half" idx="10"/>
          </p:nvPr>
        </p:nvSpPr>
        <p:spPr/>
        <p:txBody>
          <a:bodyPr/>
          <a:lstStyle/>
          <a:p>
            <a:fld id="{14B14428-EB26-45D9-BA7F-15DDF334B597}" type="datetimeFigureOut">
              <a:rPr lang="en-IN" smtClean="0"/>
              <a:t>11-04-2023</a:t>
            </a:fld>
            <a:endParaRPr lang="en-IN"/>
          </a:p>
        </p:txBody>
      </p:sp>
      <p:sp>
        <p:nvSpPr>
          <p:cNvPr id="6" name="Footer Placeholder 5">
            <a:extLst>
              <a:ext uri="{FF2B5EF4-FFF2-40B4-BE49-F238E27FC236}">
                <a16:creationId xmlns:a16="http://schemas.microsoft.com/office/drawing/2014/main" id="{8C20FD3D-6CC4-40A4-B8AB-405A2D0810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047988-D0A7-410E-896C-19A03E4EB4D8}"/>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4148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F470B-E95F-4C8B-976E-FACBBC8B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979BE9-D232-4F5D-BE85-0FC350B9D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E0758C-B0E3-4D8F-9C0A-4DECF8BBC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14428-EB26-45D9-BA7F-15DDF334B597}" type="datetimeFigureOut">
              <a:rPr lang="en-IN" smtClean="0"/>
              <a:t>11-04-2023</a:t>
            </a:fld>
            <a:endParaRPr lang="en-IN"/>
          </a:p>
        </p:txBody>
      </p:sp>
      <p:sp>
        <p:nvSpPr>
          <p:cNvPr id="5" name="Footer Placeholder 4">
            <a:extLst>
              <a:ext uri="{FF2B5EF4-FFF2-40B4-BE49-F238E27FC236}">
                <a16:creationId xmlns:a16="http://schemas.microsoft.com/office/drawing/2014/main" id="{6FECF7B9-A9DE-483E-A9A1-EE5A97457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DFBFDE-B508-44AF-ADFF-D63FB8E78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15A4A-52E0-4500-A50C-9B9BDB98FF20}" type="slidenum">
              <a:rPr lang="en-IN" smtClean="0"/>
              <a:t>‹#›</a:t>
            </a:fld>
            <a:endParaRPr lang="en-IN"/>
          </a:p>
        </p:txBody>
      </p:sp>
    </p:spTree>
    <p:extLst>
      <p:ext uri="{BB962C8B-B14F-4D97-AF65-F5344CB8AC3E}">
        <p14:creationId xmlns:p14="http://schemas.microsoft.com/office/powerpoint/2010/main" val="1982021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B5EE-B4CA-4754-B40A-A8D5A647516F}"/>
              </a:ext>
            </a:extLst>
          </p:cNvPr>
          <p:cNvSpPr>
            <a:spLocks noGrp="1"/>
          </p:cNvSpPr>
          <p:nvPr>
            <p:ph type="ctrTitle"/>
          </p:nvPr>
        </p:nvSpPr>
        <p:spPr/>
        <p:txBody>
          <a:bodyPr/>
          <a:lstStyle/>
          <a:p>
            <a:r>
              <a:rPr lang="en-US" dirty="0"/>
              <a:t>Bigdata </a:t>
            </a:r>
            <a:endParaRPr lang="en-IN" dirty="0"/>
          </a:p>
        </p:txBody>
      </p:sp>
    </p:spTree>
    <p:extLst>
      <p:ext uri="{BB962C8B-B14F-4D97-AF65-F5344CB8AC3E}">
        <p14:creationId xmlns:p14="http://schemas.microsoft.com/office/powerpoint/2010/main" val="112507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51D558-0E2D-4143-AB29-00D4B63F4CEF}"/>
              </a:ext>
            </a:extLst>
          </p:cNvPr>
          <p:cNvPicPr>
            <a:picLocks noGrp="1" noChangeAspect="1"/>
          </p:cNvPicPr>
          <p:nvPr>
            <p:ph idx="1"/>
          </p:nvPr>
        </p:nvPicPr>
        <p:blipFill>
          <a:blip r:embed="rId2"/>
          <a:stretch>
            <a:fillRect/>
          </a:stretch>
        </p:blipFill>
        <p:spPr>
          <a:xfrm>
            <a:off x="2271712" y="1839119"/>
            <a:ext cx="7648575" cy="4324350"/>
          </a:xfrm>
        </p:spPr>
      </p:pic>
    </p:spTree>
    <p:extLst>
      <p:ext uri="{BB962C8B-B14F-4D97-AF65-F5344CB8AC3E}">
        <p14:creationId xmlns:p14="http://schemas.microsoft.com/office/powerpoint/2010/main" val="33592889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22A2-F8A3-4FC2-BD39-87AB6D9DCF3A}"/>
              </a:ext>
            </a:extLst>
          </p:cNvPr>
          <p:cNvSpPr>
            <a:spLocks noGrp="1"/>
          </p:cNvSpPr>
          <p:nvPr>
            <p:ph idx="1"/>
          </p:nvPr>
        </p:nvSpPr>
        <p:spPr/>
        <p:txBody>
          <a:bodyPr>
            <a:normAutofit/>
          </a:bodyPr>
          <a:lstStyle/>
          <a:p>
            <a:pPr marL="0" indent="0">
              <a:buNone/>
            </a:pPr>
            <a:r>
              <a:rPr lang="en-US" sz="1600" dirty="0"/>
              <a:t>INTERNAL OR MANAGED TABLE				        EXTERNAL TABLE</a:t>
            </a:r>
          </a:p>
          <a:p>
            <a:pPr marL="0" indent="0">
              <a:buNone/>
            </a:pPr>
            <a:r>
              <a:rPr lang="en-US" sz="1600" dirty="0"/>
              <a:t>1.By default, Hive creates an Internal or Managed Table.	1.Use EXTERNAL option/clause to create an external table</a:t>
            </a:r>
          </a:p>
          <a:p>
            <a:pPr marL="0" indent="0">
              <a:buNone/>
            </a:pPr>
            <a:r>
              <a:rPr lang="en-US" sz="1600" dirty="0"/>
              <a:t>2.Hive owns the metadata, table data by managing the 		2.Hive manages the table metadata but not the underlying file.						    lifecycle of the table.</a:t>
            </a:r>
          </a:p>
          <a:p>
            <a:pPr marL="0" indent="0">
              <a:buNone/>
            </a:pPr>
            <a:r>
              <a:rPr lang="en-US" sz="1600" dirty="0"/>
              <a:t>3.Dropping an Internal table drops metadata from Hive 		3.Dropping an external table drops just metadata from  Meta store and files from HDFS.				     Meta store with out touching actual file on HDFS.</a:t>
            </a:r>
          </a:p>
          <a:p>
            <a:pPr marL="0" indent="0">
              <a:buNone/>
            </a:pPr>
            <a:r>
              <a:rPr lang="en-US" sz="1600" dirty="0"/>
              <a:t>4.Hive supports ARCHIVE, UNARCHIVE, TRUNCATE, 		4.Not supported.</a:t>
            </a:r>
          </a:p>
          <a:p>
            <a:pPr marL="0" indent="0">
              <a:buNone/>
            </a:pPr>
            <a:r>
              <a:rPr lang="en-US" sz="1600" dirty="0"/>
              <a:t>  MERGE, CONCATENATE operations.</a:t>
            </a:r>
            <a:endParaRPr lang="en-IN" sz="1600" dirty="0"/>
          </a:p>
        </p:txBody>
      </p:sp>
    </p:spTree>
    <p:extLst>
      <p:ext uri="{BB962C8B-B14F-4D97-AF65-F5344CB8AC3E}">
        <p14:creationId xmlns:p14="http://schemas.microsoft.com/office/powerpoint/2010/main" val="11306773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F2BDB3-9D1E-457F-9BB2-20344CC354E9}"/>
              </a:ext>
            </a:extLst>
          </p:cNvPr>
          <p:cNvPicPr>
            <a:picLocks noGrp="1" noChangeAspect="1"/>
          </p:cNvPicPr>
          <p:nvPr>
            <p:ph idx="1"/>
          </p:nvPr>
        </p:nvPicPr>
        <p:blipFill>
          <a:blip r:embed="rId2"/>
          <a:stretch>
            <a:fillRect/>
          </a:stretch>
        </p:blipFill>
        <p:spPr>
          <a:xfrm>
            <a:off x="3278845" y="1825625"/>
            <a:ext cx="5634309" cy="4351338"/>
          </a:xfrm>
        </p:spPr>
      </p:pic>
    </p:spTree>
    <p:extLst>
      <p:ext uri="{BB962C8B-B14F-4D97-AF65-F5344CB8AC3E}">
        <p14:creationId xmlns:p14="http://schemas.microsoft.com/office/powerpoint/2010/main" val="36948563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F730D0-BD5C-4F23-BEA6-BDF591B70469}"/>
              </a:ext>
            </a:extLst>
          </p:cNvPr>
          <p:cNvPicPr>
            <a:picLocks noGrp="1" noChangeAspect="1"/>
          </p:cNvPicPr>
          <p:nvPr>
            <p:ph idx="1"/>
          </p:nvPr>
        </p:nvPicPr>
        <p:blipFill>
          <a:blip r:embed="rId2"/>
          <a:stretch>
            <a:fillRect/>
          </a:stretch>
        </p:blipFill>
        <p:spPr>
          <a:xfrm>
            <a:off x="3289118" y="1825625"/>
            <a:ext cx="5613763" cy="4351338"/>
          </a:xfrm>
        </p:spPr>
      </p:pic>
    </p:spTree>
    <p:extLst>
      <p:ext uri="{BB962C8B-B14F-4D97-AF65-F5344CB8AC3E}">
        <p14:creationId xmlns:p14="http://schemas.microsoft.com/office/powerpoint/2010/main" val="36349614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9DD68D-B93F-080D-CCCB-19EC16AEF078}"/>
              </a:ext>
            </a:extLst>
          </p:cNvPr>
          <p:cNvPicPr>
            <a:picLocks noGrp="1" noChangeAspect="1"/>
          </p:cNvPicPr>
          <p:nvPr>
            <p:ph idx="1"/>
          </p:nvPr>
        </p:nvPicPr>
        <p:blipFill>
          <a:blip r:embed="rId2"/>
          <a:stretch>
            <a:fillRect/>
          </a:stretch>
        </p:blipFill>
        <p:spPr>
          <a:xfrm>
            <a:off x="1394200" y="1825625"/>
            <a:ext cx="9403600" cy="4351338"/>
          </a:xfrm>
        </p:spPr>
      </p:pic>
    </p:spTree>
    <p:extLst>
      <p:ext uri="{BB962C8B-B14F-4D97-AF65-F5344CB8AC3E}">
        <p14:creationId xmlns:p14="http://schemas.microsoft.com/office/powerpoint/2010/main" val="3045756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179953-CF93-65A0-2EEB-89AB4C71A087}"/>
              </a:ext>
            </a:extLst>
          </p:cNvPr>
          <p:cNvPicPr>
            <a:picLocks noGrp="1" noChangeAspect="1"/>
          </p:cNvPicPr>
          <p:nvPr>
            <p:ph idx="1"/>
          </p:nvPr>
        </p:nvPicPr>
        <p:blipFill>
          <a:blip r:embed="rId2"/>
          <a:stretch>
            <a:fillRect/>
          </a:stretch>
        </p:blipFill>
        <p:spPr>
          <a:xfrm>
            <a:off x="1951737" y="1825625"/>
            <a:ext cx="8288525" cy="4351338"/>
          </a:xfrm>
        </p:spPr>
      </p:pic>
    </p:spTree>
    <p:extLst>
      <p:ext uri="{BB962C8B-B14F-4D97-AF65-F5344CB8AC3E}">
        <p14:creationId xmlns:p14="http://schemas.microsoft.com/office/powerpoint/2010/main" val="2929042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ECDAC8-DF17-48FE-AE03-10913880ABEF}"/>
              </a:ext>
            </a:extLst>
          </p:cNvPr>
          <p:cNvPicPr>
            <a:picLocks noGrp="1" noChangeAspect="1"/>
          </p:cNvPicPr>
          <p:nvPr>
            <p:ph idx="1"/>
          </p:nvPr>
        </p:nvPicPr>
        <p:blipFill>
          <a:blip r:embed="rId2"/>
          <a:stretch>
            <a:fillRect/>
          </a:stretch>
        </p:blipFill>
        <p:spPr>
          <a:xfrm>
            <a:off x="1871662" y="1943894"/>
            <a:ext cx="8448675" cy="4114800"/>
          </a:xfrm>
        </p:spPr>
      </p:pic>
    </p:spTree>
    <p:extLst>
      <p:ext uri="{BB962C8B-B14F-4D97-AF65-F5344CB8AC3E}">
        <p14:creationId xmlns:p14="http://schemas.microsoft.com/office/powerpoint/2010/main" val="14397393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5AE62-CD61-49C1-9E0C-B9223101230D}"/>
              </a:ext>
            </a:extLst>
          </p:cNvPr>
          <p:cNvPicPr>
            <a:picLocks noGrp="1" noChangeAspect="1"/>
          </p:cNvPicPr>
          <p:nvPr>
            <p:ph idx="1"/>
          </p:nvPr>
        </p:nvPicPr>
        <p:blipFill>
          <a:blip r:embed="rId2"/>
          <a:stretch>
            <a:fillRect/>
          </a:stretch>
        </p:blipFill>
        <p:spPr>
          <a:xfrm>
            <a:off x="1871662" y="1901031"/>
            <a:ext cx="8448675" cy="4200525"/>
          </a:xfrm>
        </p:spPr>
      </p:pic>
    </p:spTree>
    <p:extLst>
      <p:ext uri="{BB962C8B-B14F-4D97-AF65-F5344CB8AC3E}">
        <p14:creationId xmlns:p14="http://schemas.microsoft.com/office/powerpoint/2010/main" val="2980608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C783-0E69-4828-A828-C45167742950}"/>
              </a:ext>
            </a:extLst>
          </p:cNvPr>
          <p:cNvSpPr>
            <a:spLocks noGrp="1"/>
          </p:cNvSpPr>
          <p:nvPr>
            <p:ph type="title"/>
          </p:nvPr>
        </p:nvSpPr>
        <p:spPr/>
        <p:txBody>
          <a:bodyPr/>
          <a:lstStyle/>
          <a:p>
            <a:r>
              <a:rPr lang="en-US" dirty="0"/>
              <a:t>Aginity Pro</a:t>
            </a:r>
            <a:endParaRPr lang="en-IN" dirty="0"/>
          </a:p>
        </p:txBody>
      </p:sp>
      <p:pic>
        <p:nvPicPr>
          <p:cNvPr id="5" name="Content Placeholder 4">
            <a:extLst>
              <a:ext uri="{FF2B5EF4-FFF2-40B4-BE49-F238E27FC236}">
                <a16:creationId xmlns:a16="http://schemas.microsoft.com/office/drawing/2014/main" id="{5524A3D4-27EA-49E1-8A29-7F4607BE463E}"/>
              </a:ext>
            </a:extLst>
          </p:cNvPr>
          <p:cNvPicPr>
            <a:picLocks noGrp="1" noChangeAspect="1"/>
          </p:cNvPicPr>
          <p:nvPr>
            <p:ph idx="1"/>
          </p:nvPr>
        </p:nvPicPr>
        <p:blipFill>
          <a:blip r:embed="rId2"/>
          <a:stretch>
            <a:fillRect/>
          </a:stretch>
        </p:blipFill>
        <p:spPr>
          <a:xfrm>
            <a:off x="2123039" y="1825625"/>
            <a:ext cx="7945921" cy="4351338"/>
          </a:xfrm>
        </p:spPr>
      </p:pic>
    </p:spTree>
    <p:extLst>
      <p:ext uri="{BB962C8B-B14F-4D97-AF65-F5344CB8AC3E}">
        <p14:creationId xmlns:p14="http://schemas.microsoft.com/office/powerpoint/2010/main" val="15695921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236AE7-1956-4694-A51D-555DE9BD39B7}"/>
              </a:ext>
            </a:extLst>
          </p:cNvPr>
          <p:cNvPicPr>
            <a:picLocks noGrp="1" noChangeAspect="1"/>
          </p:cNvPicPr>
          <p:nvPr>
            <p:ph idx="1"/>
          </p:nvPr>
        </p:nvPicPr>
        <p:blipFill>
          <a:blip r:embed="rId2"/>
          <a:stretch>
            <a:fillRect/>
          </a:stretch>
        </p:blipFill>
        <p:spPr>
          <a:xfrm>
            <a:off x="1620469" y="1825625"/>
            <a:ext cx="8951061" cy="4351338"/>
          </a:xfrm>
        </p:spPr>
      </p:pic>
    </p:spTree>
    <p:extLst>
      <p:ext uri="{BB962C8B-B14F-4D97-AF65-F5344CB8AC3E}">
        <p14:creationId xmlns:p14="http://schemas.microsoft.com/office/powerpoint/2010/main" val="31732531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60A492-A236-4744-9C8A-C7D64BA1A1D6}"/>
              </a:ext>
            </a:extLst>
          </p:cNvPr>
          <p:cNvPicPr>
            <a:picLocks noGrp="1" noChangeAspect="1"/>
          </p:cNvPicPr>
          <p:nvPr>
            <p:ph idx="1"/>
          </p:nvPr>
        </p:nvPicPr>
        <p:blipFill>
          <a:blip r:embed="rId2"/>
          <a:stretch>
            <a:fillRect/>
          </a:stretch>
        </p:blipFill>
        <p:spPr>
          <a:xfrm>
            <a:off x="1634964" y="1825625"/>
            <a:ext cx="8922071" cy="4351338"/>
          </a:xfrm>
        </p:spPr>
      </p:pic>
    </p:spTree>
    <p:extLst>
      <p:ext uri="{BB962C8B-B14F-4D97-AF65-F5344CB8AC3E}">
        <p14:creationId xmlns:p14="http://schemas.microsoft.com/office/powerpoint/2010/main" val="3750651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B496A1-42D1-4977-9133-95A9E2725500}"/>
              </a:ext>
            </a:extLst>
          </p:cNvPr>
          <p:cNvPicPr>
            <a:picLocks noGrp="1" noChangeAspect="1"/>
          </p:cNvPicPr>
          <p:nvPr>
            <p:ph idx="1"/>
          </p:nvPr>
        </p:nvPicPr>
        <p:blipFill>
          <a:blip r:embed="rId2"/>
          <a:stretch>
            <a:fillRect/>
          </a:stretch>
        </p:blipFill>
        <p:spPr>
          <a:xfrm>
            <a:off x="2233612" y="1834356"/>
            <a:ext cx="7724775" cy="4333875"/>
          </a:xfrm>
        </p:spPr>
      </p:pic>
    </p:spTree>
    <p:extLst>
      <p:ext uri="{BB962C8B-B14F-4D97-AF65-F5344CB8AC3E}">
        <p14:creationId xmlns:p14="http://schemas.microsoft.com/office/powerpoint/2010/main" val="25876387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D091-BE83-4E23-A7D0-CD0D31B3D75D}"/>
              </a:ext>
            </a:extLst>
          </p:cNvPr>
          <p:cNvSpPr>
            <a:spLocks noGrp="1"/>
          </p:cNvSpPr>
          <p:nvPr>
            <p:ph type="title"/>
          </p:nvPr>
        </p:nvSpPr>
        <p:spPr>
          <a:xfrm>
            <a:off x="638175" y="3003550"/>
            <a:ext cx="10515600" cy="1325563"/>
          </a:xfrm>
        </p:spPr>
        <p:txBody>
          <a:bodyPr/>
          <a:lstStyle/>
          <a:p>
            <a:r>
              <a:rPr lang="en-US" dirty="0"/>
              <a:t>                                  END</a:t>
            </a:r>
            <a:endParaRPr lang="en-IN" dirty="0"/>
          </a:p>
        </p:txBody>
      </p:sp>
    </p:spTree>
    <p:extLst>
      <p:ext uri="{BB962C8B-B14F-4D97-AF65-F5344CB8AC3E}">
        <p14:creationId xmlns:p14="http://schemas.microsoft.com/office/powerpoint/2010/main" val="1386503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392B97-DE12-4CD8-AA74-B6C310F3A36C}"/>
              </a:ext>
            </a:extLst>
          </p:cNvPr>
          <p:cNvPicPr>
            <a:picLocks noGrp="1" noChangeAspect="1"/>
          </p:cNvPicPr>
          <p:nvPr>
            <p:ph idx="1"/>
          </p:nvPr>
        </p:nvPicPr>
        <p:blipFill>
          <a:blip r:embed="rId2"/>
          <a:stretch>
            <a:fillRect/>
          </a:stretch>
        </p:blipFill>
        <p:spPr>
          <a:xfrm>
            <a:off x="2404963" y="1825625"/>
            <a:ext cx="7382073" cy="4351338"/>
          </a:xfrm>
        </p:spPr>
      </p:pic>
    </p:spTree>
    <p:extLst>
      <p:ext uri="{BB962C8B-B14F-4D97-AF65-F5344CB8AC3E}">
        <p14:creationId xmlns:p14="http://schemas.microsoft.com/office/powerpoint/2010/main" val="82266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684D15-A0AA-4E87-B173-C90FBEBD74C5}"/>
              </a:ext>
            </a:extLst>
          </p:cNvPr>
          <p:cNvPicPr>
            <a:picLocks noGrp="1" noChangeAspect="1"/>
          </p:cNvPicPr>
          <p:nvPr>
            <p:ph idx="1"/>
          </p:nvPr>
        </p:nvPicPr>
        <p:blipFill>
          <a:blip r:embed="rId2"/>
          <a:stretch>
            <a:fillRect/>
          </a:stretch>
        </p:blipFill>
        <p:spPr>
          <a:xfrm>
            <a:off x="2273107" y="1825625"/>
            <a:ext cx="7645786" cy="4351338"/>
          </a:xfrm>
        </p:spPr>
      </p:pic>
    </p:spTree>
    <p:extLst>
      <p:ext uri="{BB962C8B-B14F-4D97-AF65-F5344CB8AC3E}">
        <p14:creationId xmlns:p14="http://schemas.microsoft.com/office/powerpoint/2010/main" val="361671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474447-D92D-45F3-B3EE-5C7B68E94963}"/>
              </a:ext>
            </a:extLst>
          </p:cNvPr>
          <p:cNvPicPr>
            <a:picLocks noGrp="1" noChangeAspect="1"/>
          </p:cNvPicPr>
          <p:nvPr>
            <p:ph idx="1"/>
          </p:nvPr>
        </p:nvPicPr>
        <p:blipFill>
          <a:blip r:embed="rId2"/>
          <a:stretch>
            <a:fillRect/>
          </a:stretch>
        </p:blipFill>
        <p:spPr>
          <a:xfrm>
            <a:off x="2247900" y="1862931"/>
            <a:ext cx="7696200" cy="4276725"/>
          </a:xfrm>
        </p:spPr>
      </p:pic>
    </p:spTree>
    <p:extLst>
      <p:ext uri="{BB962C8B-B14F-4D97-AF65-F5344CB8AC3E}">
        <p14:creationId xmlns:p14="http://schemas.microsoft.com/office/powerpoint/2010/main" val="228075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C3F792-549F-4EDA-8620-D47233C4A42E}"/>
              </a:ext>
            </a:extLst>
          </p:cNvPr>
          <p:cNvPicPr>
            <a:picLocks noGrp="1" noChangeAspect="1"/>
          </p:cNvPicPr>
          <p:nvPr>
            <p:ph idx="1"/>
          </p:nvPr>
        </p:nvPicPr>
        <p:blipFill>
          <a:blip r:embed="rId2"/>
          <a:stretch>
            <a:fillRect/>
          </a:stretch>
        </p:blipFill>
        <p:spPr>
          <a:xfrm>
            <a:off x="2838293" y="1825625"/>
            <a:ext cx="6515413" cy="4351338"/>
          </a:xfrm>
        </p:spPr>
      </p:pic>
    </p:spTree>
    <p:extLst>
      <p:ext uri="{BB962C8B-B14F-4D97-AF65-F5344CB8AC3E}">
        <p14:creationId xmlns:p14="http://schemas.microsoft.com/office/powerpoint/2010/main" val="60130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1301-2D95-4B9D-B0C4-F4BB6DF462B8}"/>
              </a:ext>
            </a:extLst>
          </p:cNvPr>
          <p:cNvSpPr>
            <a:spLocks noGrp="1"/>
          </p:cNvSpPr>
          <p:nvPr>
            <p:ph type="title"/>
          </p:nvPr>
        </p:nvSpPr>
        <p:spPr/>
        <p:txBody>
          <a:bodyPr/>
          <a:lstStyle/>
          <a:p>
            <a:r>
              <a:rPr lang="en-US"/>
              <a:t>Hadoop 1.0, </a:t>
            </a:r>
            <a:r>
              <a:rPr lang="en-US" dirty="0"/>
              <a:t>block size is 64MB</a:t>
            </a:r>
            <a:br>
              <a:rPr lang="en-US" dirty="0"/>
            </a:br>
            <a:r>
              <a:rPr lang="en-US" dirty="0"/>
              <a:t>In </a:t>
            </a:r>
            <a:r>
              <a:rPr lang="en-US"/>
              <a:t>Hadoop 2.0, </a:t>
            </a:r>
            <a:r>
              <a:rPr lang="en-US" dirty="0"/>
              <a:t>block size 128 MB</a:t>
            </a:r>
            <a:endParaRPr lang="en-IN" dirty="0"/>
          </a:p>
        </p:txBody>
      </p:sp>
      <p:pic>
        <p:nvPicPr>
          <p:cNvPr id="5" name="Content Placeholder 4">
            <a:extLst>
              <a:ext uri="{FF2B5EF4-FFF2-40B4-BE49-F238E27FC236}">
                <a16:creationId xmlns:a16="http://schemas.microsoft.com/office/drawing/2014/main" id="{FD081D01-0334-4CED-95D0-25ABCEFF0CE0}"/>
              </a:ext>
            </a:extLst>
          </p:cNvPr>
          <p:cNvPicPr>
            <a:picLocks noGrp="1" noChangeAspect="1"/>
          </p:cNvPicPr>
          <p:nvPr>
            <p:ph idx="1"/>
          </p:nvPr>
        </p:nvPicPr>
        <p:blipFill>
          <a:blip r:embed="rId2"/>
          <a:stretch>
            <a:fillRect/>
          </a:stretch>
        </p:blipFill>
        <p:spPr>
          <a:xfrm>
            <a:off x="2288579" y="1825625"/>
            <a:ext cx="7614841" cy="4351338"/>
          </a:xfrm>
        </p:spPr>
      </p:pic>
    </p:spTree>
    <p:extLst>
      <p:ext uri="{BB962C8B-B14F-4D97-AF65-F5344CB8AC3E}">
        <p14:creationId xmlns:p14="http://schemas.microsoft.com/office/powerpoint/2010/main" val="619453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B19D93-283D-445C-97C6-AC5BE23FA5CB}"/>
              </a:ext>
            </a:extLst>
          </p:cNvPr>
          <p:cNvPicPr>
            <a:picLocks noGrp="1" noChangeAspect="1"/>
          </p:cNvPicPr>
          <p:nvPr>
            <p:ph idx="1"/>
          </p:nvPr>
        </p:nvPicPr>
        <p:blipFill>
          <a:blip r:embed="rId2"/>
          <a:stretch>
            <a:fillRect/>
          </a:stretch>
        </p:blipFill>
        <p:spPr>
          <a:xfrm>
            <a:off x="2495550" y="1945481"/>
            <a:ext cx="7200900" cy="4086225"/>
          </a:xfrm>
        </p:spPr>
      </p:pic>
    </p:spTree>
    <p:extLst>
      <p:ext uri="{BB962C8B-B14F-4D97-AF65-F5344CB8AC3E}">
        <p14:creationId xmlns:p14="http://schemas.microsoft.com/office/powerpoint/2010/main" val="332359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F81935-1187-46AA-8E52-3FE5ADD90067}"/>
              </a:ext>
            </a:extLst>
          </p:cNvPr>
          <p:cNvPicPr>
            <a:picLocks noGrp="1" noChangeAspect="1"/>
          </p:cNvPicPr>
          <p:nvPr>
            <p:ph idx="1"/>
          </p:nvPr>
        </p:nvPicPr>
        <p:blipFill>
          <a:blip r:embed="rId2"/>
          <a:stretch>
            <a:fillRect/>
          </a:stretch>
        </p:blipFill>
        <p:spPr>
          <a:xfrm>
            <a:off x="2305050" y="1920081"/>
            <a:ext cx="7581900" cy="4162425"/>
          </a:xfrm>
        </p:spPr>
      </p:pic>
    </p:spTree>
    <p:extLst>
      <p:ext uri="{BB962C8B-B14F-4D97-AF65-F5344CB8AC3E}">
        <p14:creationId xmlns:p14="http://schemas.microsoft.com/office/powerpoint/2010/main" val="334561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E871-F134-4278-B3EA-8D24B143C610}"/>
              </a:ext>
            </a:extLst>
          </p:cNvPr>
          <p:cNvSpPr>
            <a:spLocks noGrp="1"/>
          </p:cNvSpPr>
          <p:nvPr>
            <p:ph type="title"/>
          </p:nvPr>
        </p:nvSpPr>
        <p:spPr/>
        <p:txBody>
          <a:bodyPr/>
          <a:lstStyle/>
          <a:p>
            <a:r>
              <a:rPr lang="en-US" dirty="0"/>
              <a:t>Example</a:t>
            </a:r>
            <a:endParaRPr lang="en-IN" dirty="0"/>
          </a:p>
        </p:txBody>
      </p:sp>
      <p:pic>
        <p:nvPicPr>
          <p:cNvPr id="5" name="Content Placeholder 4">
            <a:extLst>
              <a:ext uri="{FF2B5EF4-FFF2-40B4-BE49-F238E27FC236}">
                <a16:creationId xmlns:a16="http://schemas.microsoft.com/office/drawing/2014/main" id="{40CA482A-85FB-4B81-A9DD-0C254EFC0A73}"/>
              </a:ext>
            </a:extLst>
          </p:cNvPr>
          <p:cNvPicPr>
            <a:picLocks noGrp="1" noChangeAspect="1"/>
          </p:cNvPicPr>
          <p:nvPr>
            <p:ph idx="1"/>
          </p:nvPr>
        </p:nvPicPr>
        <p:blipFill>
          <a:blip r:embed="rId2"/>
          <a:stretch>
            <a:fillRect/>
          </a:stretch>
        </p:blipFill>
        <p:spPr>
          <a:xfrm>
            <a:off x="1171575" y="2224881"/>
            <a:ext cx="9848850" cy="3552825"/>
          </a:xfrm>
        </p:spPr>
      </p:pic>
    </p:spTree>
    <p:extLst>
      <p:ext uri="{BB962C8B-B14F-4D97-AF65-F5344CB8AC3E}">
        <p14:creationId xmlns:p14="http://schemas.microsoft.com/office/powerpoint/2010/main" val="268421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863174-36F9-4223-95A7-F961E8FF1C4A}"/>
              </a:ext>
            </a:extLst>
          </p:cNvPr>
          <p:cNvPicPr>
            <a:picLocks noGrp="1" noChangeAspect="1"/>
          </p:cNvPicPr>
          <p:nvPr>
            <p:ph idx="1"/>
          </p:nvPr>
        </p:nvPicPr>
        <p:blipFill>
          <a:blip r:embed="rId2"/>
          <a:stretch>
            <a:fillRect/>
          </a:stretch>
        </p:blipFill>
        <p:spPr>
          <a:xfrm>
            <a:off x="2247443" y="1825625"/>
            <a:ext cx="7697114" cy="4351338"/>
          </a:xfrm>
        </p:spPr>
      </p:pic>
    </p:spTree>
    <p:extLst>
      <p:ext uri="{BB962C8B-B14F-4D97-AF65-F5344CB8AC3E}">
        <p14:creationId xmlns:p14="http://schemas.microsoft.com/office/powerpoint/2010/main" val="318475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8CC7-E1DB-463C-8633-9DEF9C2EFFD9}"/>
              </a:ext>
            </a:extLst>
          </p:cNvPr>
          <p:cNvSpPr>
            <a:spLocks noGrp="1"/>
          </p:cNvSpPr>
          <p:nvPr>
            <p:ph type="title"/>
          </p:nvPr>
        </p:nvSpPr>
        <p:spPr/>
        <p:txBody>
          <a:bodyPr/>
          <a:lstStyle/>
          <a:p>
            <a:r>
              <a:rPr lang="en-US" dirty="0"/>
              <a:t>Continue….</a:t>
            </a:r>
            <a:endParaRPr lang="en-IN" dirty="0"/>
          </a:p>
        </p:txBody>
      </p:sp>
      <p:pic>
        <p:nvPicPr>
          <p:cNvPr id="5" name="Content Placeholder 4">
            <a:extLst>
              <a:ext uri="{FF2B5EF4-FFF2-40B4-BE49-F238E27FC236}">
                <a16:creationId xmlns:a16="http://schemas.microsoft.com/office/drawing/2014/main" id="{58980CA8-6570-4979-8CB5-8FCDB289680A}"/>
              </a:ext>
            </a:extLst>
          </p:cNvPr>
          <p:cNvPicPr>
            <a:picLocks noGrp="1" noChangeAspect="1"/>
          </p:cNvPicPr>
          <p:nvPr>
            <p:ph idx="1"/>
          </p:nvPr>
        </p:nvPicPr>
        <p:blipFill>
          <a:blip r:embed="rId2"/>
          <a:stretch>
            <a:fillRect/>
          </a:stretch>
        </p:blipFill>
        <p:spPr>
          <a:xfrm>
            <a:off x="2867447" y="1825625"/>
            <a:ext cx="6457105" cy="4351338"/>
          </a:xfrm>
        </p:spPr>
      </p:pic>
    </p:spTree>
    <p:extLst>
      <p:ext uri="{BB962C8B-B14F-4D97-AF65-F5344CB8AC3E}">
        <p14:creationId xmlns:p14="http://schemas.microsoft.com/office/powerpoint/2010/main" val="49791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F89D-0984-493E-B498-DE71F98C17F0}"/>
              </a:ext>
            </a:extLst>
          </p:cNvPr>
          <p:cNvSpPr>
            <a:spLocks noGrp="1"/>
          </p:cNvSpPr>
          <p:nvPr>
            <p:ph type="title"/>
          </p:nvPr>
        </p:nvSpPr>
        <p:spPr/>
        <p:txBody>
          <a:bodyPr/>
          <a:lstStyle/>
          <a:p>
            <a:r>
              <a:rPr lang="en-US" dirty="0"/>
              <a:t>Word Count Example</a:t>
            </a:r>
            <a:endParaRPr lang="en-IN" dirty="0"/>
          </a:p>
        </p:txBody>
      </p:sp>
      <p:pic>
        <p:nvPicPr>
          <p:cNvPr id="5" name="Content Placeholder 4">
            <a:extLst>
              <a:ext uri="{FF2B5EF4-FFF2-40B4-BE49-F238E27FC236}">
                <a16:creationId xmlns:a16="http://schemas.microsoft.com/office/drawing/2014/main" id="{AE342A63-AB94-4ED8-8C77-9BD819DB3ECA}"/>
              </a:ext>
            </a:extLst>
          </p:cNvPr>
          <p:cNvPicPr>
            <a:picLocks noGrp="1" noChangeAspect="1"/>
          </p:cNvPicPr>
          <p:nvPr>
            <p:ph idx="1"/>
          </p:nvPr>
        </p:nvPicPr>
        <p:blipFill>
          <a:blip r:embed="rId2"/>
          <a:stretch>
            <a:fillRect/>
          </a:stretch>
        </p:blipFill>
        <p:spPr>
          <a:xfrm>
            <a:off x="1432596" y="1825625"/>
            <a:ext cx="9326807" cy="4351338"/>
          </a:xfrm>
        </p:spPr>
      </p:pic>
    </p:spTree>
    <p:extLst>
      <p:ext uri="{BB962C8B-B14F-4D97-AF65-F5344CB8AC3E}">
        <p14:creationId xmlns:p14="http://schemas.microsoft.com/office/powerpoint/2010/main" val="417183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89AD-93FF-4E63-9CCF-F7AAF9147246}"/>
              </a:ext>
            </a:extLst>
          </p:cNvPr>
          <p:cNvSpPr>
            <a:spLocks noGrp="1"/>
          </p:cNvSpPr>
          <p:nvPr>
            <p:ph type="title"/>
          </p:nvPr>
        </p:nvSpPr>
        <p:spPr/>
        <p:txBody>
          <a:bodyPr>
            <a:normAutofit/>
          </a:bodyPr>
          <a:lstStyle/>
          <a:p>
            <a:r>
              <a:rPr lang="en-US" sz="2000" dirty="0"/>
              <a:t>How to test Map reduce Job created in python</a:t>
            </a:r>
            <a:endParaRPr lang="en-IN" sz="2000" dirty="0"/>
          </a:p>
        </p:txBody>
      </p:sp>
      <p:pic>
        <p:nvPicPr>
          <p:cNvPr id="6" name="Content Placeholder 5">
            <a:extLst>
              <a:ext uri="{FF2B5EF4-FFF2-40B4-BE49-F238E27FC236}">
                <a16:creationId xmlns:a16="http://schemas.microsoft.com/office/drawing/2014/main" id="{F5024A63-EBF9-5C60-3C9D-5A2E7F40C23A}"/>
              </a:ext>
            </a:extLst>
          </p:cNvPr>
          <p:cNvPicPr>
            <a:picLocks noGrp="1" noChangeAspect="1"/>
          </p:cNvPicPr>
          <p:nvPr>
            <p:ph idx="1"/>
          </p:nvPr>
        </p:nvPicPr>
        <p:blipFill>
          <a:blip r:embed="rId2"/>
          <a:stretch>
            <a:fillRect/>
          </a:stretch>
        </p:blipFill>
        <p:spPr>
          <a:xfrm>
            <a:off x="838200" y="1888234"/>
            <a:ext cx="10515600" cy="4276920"/>
          </a:xfrm>
        </p:spPr>
      </p:pic>
    </p:spTree>
    <p:extLst>
      <p:ext uri="{BB962C8B-B14F-4D97-AF65-F5344CB8AC3E}">
        <p14:creationId xmlns:p14="http://schemas.microsoft.com/office/powerpoint/2010/main" val="1192758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8050-790D-41EF-BFEA-58CB46EDE908}"/>
              </a:ext>
            </a:extLst>
          </p:cNvPr>
          <p:cNvSpPr>
            <a:spLocks noGrp="1"/>
          </p:cNvSpPr>
          <p:nvPr>
            <p:ph type="title"/>
          </p:nvPr>
        </p:nvSpPr>
        <p:spPr>
          <a:xfrm>
            <a:off x="838200" y="317500"/>
            <a:ext cx="10515600" cy="1325563"/>
          </a:xfrm>
        </p:spPr>
        <p:txBody>
          <a:bodyPr>
            <a:normAutofit/>
          </a:bodyPr>
          <a:lstStyle/>
          <a:p>
            <a:r>
              <a:rPr lang="en-US" sz="1800" b="1" dirty="0"/>
              <a:t>Win </a:t>
            </a:r>
            <a:r>
              <a:rPr lang="en-US" sz="1800" b="1" dirty="0" err="1"/>
              <a:t>Scp</a:t>
            </a:r>
            <a:r>
              <a:rPr lang="en-US" sz="1800" dirty="0"/>
              <a:t> – it is used to copy files from widows to </a:t>
            </a:r>
            <a:r>
              <a:rPr lang="en-US" sz="1800" dirty="0" err="1"/>
              <a:t>unix</a:t>
            </a:r>
            <a:r>
              <a:rPr lang="en-US" sz="1800" dirty="0"/>
              <a:t> and vice-versa</a:t>
            </a:r>
            <a:endParaRPr lang="en-IN" sz="1800" dirty="0"/>
          </a:p>
        </p:txBody>
      </p:sp>
      <p:pic>
        <p:nvPicPr>
          <p:cNvPr id="7" name="Content Placeholder 6">
            <a:extLst>
              <a:ext uri="{FF2B5EF4-FFF2-40B4-BE49-F238E27FC236}">
                <a16:creationId xmlns:a16="http://schemas.microsoft.com/office/drawing/2014/main" id="{BC45F422-A579-306C-2046-3EAF85713EB8}"/>
              </a:ext>
            </a:extLst>
          </p:cNvPr>
          <p:cNvPicPr>
            <a:picLocks noGrp="1" noChangeAspect="1"/>
          </p:cNvPicPr>
          <p:nvPr>
            <p:ph idx="1"/>
          </p:nvPr>
        </p:nvPicPr>
        <p:blipFill>
          <a:blip r:embed="rId2"/>
          <a:stretch>
            <a:fillRect/>
          </a:stretch>
        </p:blipFill>
        <p:spPr>
          <a:xfrm>
            <a:off x="1265583" y="1825625"/>
            <a:ext cx="9660834" cy="4351338"/>
          </a:xfrm>
        </p:spPr>
      </p:pic>
    </p:spTree>
    <p:extLst>
      <p:ext uri="{BB962C8B-B14F-4D97-AF65-F5344CB8AC3E}">
        <p14:creationId xmlns:p14="http://schemas.microsoft.com/office/powerpoint/2010/main" val="1390975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1F29-D51F-4C57-BCFB-C9F7F358D25B}"/>
              </a:ext>
            </a:extLst>
          </p:cNvPr>
          <p:cNvSpPr>
            <a:spLocks noGrp="1"/>
          </p:cNvSpPr>
          <p:nvPr>
            <p:ph type="title"/>
          </p:nvPr>
        </p:nvSpPr>
        <p:spPr>
          <a:xfrm>
            <a:off x="838200" y="349222"/>
            <a:ext cx="10515600" cy="1325563"/>
          </a:xfrm>
        </p:spPr>
        <p:txBody>
          <a:bodyPr/>
          <a:lstStyle/>
          <a:p>
            <a:r>
              <a:rPr lang="en-US" dirty="0"/>
              <a:t>WinSCP</a:t>
            </a:r>
            <a:br>
              <a:rPr lang="en-US" dirty="0"/>
            </a:br>
            <a:r>
              <a:rPr lang="en-US" sz="3000" dirty="0"/>
              <a:t>Path: /home/Cloudera/training/wordcount-python/</a:t>
            </a:r>
            <a:endParaRPr lang="en-IN" sz="3000" dirty="0"/>
          </a:p>
        </p:txBody>
      </p:sp>
      <p:pic>
        <p:nvPicPr>
          <p:cNvPr id="9" name="Content Placeholder 8">
            <a:extLst>
              <a:ext uri="{FF2B5EF4-FFF2-40B4-BE49-F238E27FC236}">
                <a16:creationId xmlns:a16="http://schemas.microsoft.com/office/drawing/2014/main" id="{DBD7DD8A-7DE7-6600-B748-C669F7621832}"/>
              </a:ext>
            </a:extLst>
          </p:cNvPr>
          <p:cNvPicPr>
            <a:picLocks noGrp="1" noChangeAspect="1"/>
          </p:cNvPicPr>
          <p:nvPr>
            <p:ph idx="1"/>
          </p:nvPr>
        </p:nvPicPr>
        <p:blipFill>
          <a:blip r:embed="rId2"/>
          <a:stretch>
            <a:fillRect/>
          </a:stretch>
        </p:blipFill>
        <p:spPr>
          <a:xfrm>
            <a:off x="838200" y="2617870"/>
            <a:ext cx="10515600" cy="2766848"/>
          </a:xfrm>
        </p:spPr>
      </p:pic>
    </p:spTree>
    <p:extLst>
      <p:ext uri="{BB962C8B-B14F-4D97-AF65-F5344CB8AC3E}">
        <p14:creationId xmlns:p14="http://schemas.microsoft.com/office/powerpoint/2010/main" val="2735548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145D-A1AC-4586-AFA6-FB3FA269488C}"/>
              </a:ext>
            </a:extLst>
          </p:cNvPr>
          <p:cNvSpPr>
            <a:spLocks noGrp="1"/>
          </p:cNvSpPr>
          <p:nvPr>
            <p:ph type="title"/>
          </p:nvPr>
        </p:nvSpPr>
        <p:spPr/>
        <p:txBody>
          <a:bodyPr/>
          <a:lstStyle/>
          <a:p>
            <a:r>
              <a:rPr lang="en-US" dirty="0"/>
              <a:t>Mapper Script</a:t>
            </a:r>
            <a:endParaRPr lang="en-IN" dirty="0"/>
          </a:p>
        </p:txBody>
      </p:sp>
      <p:pic>
        <p:nvPicPr>
          <p:cNvPr id="5" name="Content Placeholder 4">
            <a:extLst>
              <a:ext uri="{FF2B5EF4-FFF2-40B4-BE49-F238E27FC236}">
                <a16:creationId xmlns:a16="http://schemas.microsoft.com/office/drawing/2014/main" id="{6921DA3B-557A-43DA-A5CA-8A44DF2A3637}"/>
              </a:ext>
            </a:extLst>
          </p:cNvPr>
          <p:cNvPicPr>
            <a:picLocks noGrp="1" noChangeAspect="1"/>
          </p:cNvPicPr>
          <p:nvPr>
            <p:ph idx="1"/>
          </p:nvPr>
        </p:nvPicPr>
        <p:blipFill>
          <a:blip r:embed="rId2"/>
          <a:stretch>
            <a:fillRect/>
          </a:stretch>
        </p:blipFill>
        <p:spPr>
          <a:xfrm>
            <a:off x="3700462" y="2029619"/>
            <a:ext cx="4791075" cy="3943350"/>
          </a:xfrm>
        </p:spPr>
      </p:pic>
    </p:spTree>
    <p:extLst>
      <p:ext uri="{BB962C8B-B14F-4D97-AF65-F5344CB8AC3E}">
        <p14:creationId xmlns:p14="http://schemas.microsoft.com/office/powerpoint/2010/main" val="58566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D203-0673-45B0-82CB-597A6C91625E}"/>
              </a:ext>
            </a:extLst>
          </p:cNvPr>
          <p:cNvSpPr>
            <a:spLocks noGrp="1"/>
          </p:cNvSpPr>
          <p:nvPr>
            <p:ph type="title"/>
          </p:nvPr>
        </p:nvSpPr>
        <p:spPr/>
        <p:txBody>
          <a:bodyPr/>
          <a:lstStyle/>
          <a:p>
            <a:r>
              <a:rPr lang="en-US" dirty="0"/>
              <a:t>Reducer Script</a:t>
            </a:r>
            <a:endParaRPr lang="en-IN" dirty="0"/>
          </a:p>
        </p:txBody>
      </p:sp>
      <p:pic>
        <p:nvPicPr>
          <p:cNvPr id="7" name="Content Placeholder 6">
            <a:extLst>
              <a:ext uri="{FF2B5EF4-FFF2-40B4-BE49-F238E27FC236}">
                <a16:creationId xmlns:a16="http://schemas.microsoft.com/office/drawing/2014/main" id="{DCF588B9-8AEA-FD6C-4DC7-CBC6592C6BC2}"/>
              </a:ext>
            </a:extLst>
          </p:cNvPr>
          <p:cNvPicPr>
            <a:picLocks noGrp="1" noChangeAspect="1"/>
          </p:cNvPicPr>
          <p:nvPr>
            <p:ph idx="1"/>
          </p:nvPr>
        </p:nvPicPr>
        <p:blipFill>
          <a:blip r:embed="rId2"/>
          <a:stretch>
            <a:fillRect/>
          </a:stretch>
        </p:blipFill>
        <p:spPr>
          <a:xfrm>
            <a:off x="4519819" y="1825625"/>
            <a:ext cx="3152362" cy="4351338"/>
          </a:xfrm>
        </p:spPr>
      </p:pic>
    </p:spTree>
    <p:extLst>
      <p:ext uri="{BB962C8B-B14F-4D97-AF65-F5344CB8AC3E}">
        <p14:creationId xmlns:p14="http://schemas.microsoft.com/office/powerpoint/2010/main" val="402814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5262-3545-485C-BD32-BDE3D27ABDA3}"/>
              </a:ext>
            </a:extLst>
          </p:cNvPr>
          <p:cNvSpPr>
            <a:spLocks noGrp="1"/>
          </p:cNvSpPr>
          <p:nvPr>
            <p:ph type="title"/>
          </p:nvPr>
        </p:nvSpPr>
        <p:spPr>
          <a:xfrm>
            <a:off x="838200" y="365126"/>
            <a:ext cx="10515600" cy="482600"/>
          </a:xfrm>
        </p:spPr>
        <p:txBody>
          <a:bodyPr>
            <a:normAutofit/>
          </a:bodyPr>
          <a:lstStyle/>
          <a:p>
            <a:r>
              <a:rPr lang="en-US" sz="1200" dirty="0"/>
              <a:t>$echo “</a:t>
            </a:r>
            <a:r>
              <a:rPr lang="en-US" sz="1200" dirty="0" err="1"/>
              <a:t>abc</a:t>
            </a:r>
            <a:r>
              <a:rPr lang="en-US" sz="1200" dirty="0"/>
              <a:t> </a:t>
            </a:r>
            <a:r>
              <a:rPr lang="en-US" sz="1200" dirty="0" err="1"/>
              <a:t>xyz</a:t>
            </a:r>
            <a:r>
              <a:rPr lang="en-US" sz="1200" dirty="0"/>
              <a:t> </a:t>
            </a:r>
            <a:r>
              <a:rPr lang="en-US" sz="1200" dirty="0" err="1"/>
              <a:t>abc</a:t>
            </a:r>
            <a:r>
              <a:rPr lang="en-US" sz="1200" dirty="0"/>
              <a:t> </a:t>
            </a:r>
            <a:r>
              <a:rPr lang="en-US" sz="1200" dirty="0" err="1"/>
              <a:t>prq</a:t>
            </a:r>
            <a:r>
              <a:rPr lang="en-US" sz="1200" dirty="0"/>
              <a:t> </a:t>
            </a:r>
            <a:r>
              <a:rPr lang="en-US" sz="1200" dirty="0" err="1"/>
              <a:t>mno</a:t>
            </a:r>
            <a:r>
              <a:rPr lang="en-US" sz="1200" dirty="0"/>
              <a:t> </a:t>
            </a:r>
            <a:r>
              <a:rPr lang="en-US" sz="1200" dirty="0" err="1"/>
              <a:t>abc</a:t>
            </a:r>
            <a:r>
              <a:rPr lang="en-US" sz="1200" dirty="0"/>
              <a:t>” | python /home/Cloudera/training/wordcount-python/mapper.py | sort –k1,1 || python /home/Cloudera/training/wordcount-python/reducer.py</a:t>
            </a:r>
            <a:endParaRPr lang="en-IN" sz="1200" dirty="0"/>
          </a:p>
        </p:txBody>
      </p:sp>
      <p:sp>
        <p:nvSpPr>
          <p:cNvPr id="4" name="Content Placeholder 3">
            <a:extLst>
              <a:ext uri="{FF2B5EF4-FFF2-40B4-BE49-F238E27FC236}">
                <a16:creationId xmlns:a16="http://schemas.microsoft.com/office/drawing/2014/main" id="{F14E3998-3ACA-B913-D4BC-412D151A8E67}"/>
              </a:ext>
            </a:extLst>
          </p:cNvPr>
          <p:cNvSpPr>
            <a:spLocks noGrp="1"/>
          </p:cNvSpPr>
          <p:nvPr>
            <p:ph idx="1"/>
          </p:nvPr>
        </p:nvSpPr>
        <p:spPr>
          <a:xfrm>
            <a:off x="838200" y="4150581"/>
            <a:ext cx="10515600" cy="2026382"/>
          </a:xfrm>
        </p:spPr>
        <p:txBody>
          <a:bodyPr>
            <a:normAutofit/>
          </a:bodyPr>
          <a:lstStyle/>
          <a:p>
            <a:pPr marL="0" indent="0">
              <a:buNone/>
            </a:pPr>
            <a:endParaRPr lang="en-US" dirty="0"/>
          </a:p>
          <a:p>
            <a:endParaRPr lang="en-US" dirty="0"/>
          </a:p>
          <a:p>
            <a:endParaRPr lang="en-US" dirty="0"/>
          </a:p>
          <a:p>
            <a:pPr marL="0" indent="0">
              <a:buNone/>
            </a:pPr>
            <a:endParaRPr lang="en-US" b="1" dirty="0"/>
          </a:p>
          <a:p>
            <a:endParaRPr lang="en-IN" dirty="0"/>
          </a:p>
          <a:p>
            <a:endParaRPr lang="en-IN" dirty="0"/>
          </a:p>
          <a:p>
            <a:endParaRPr lang="en-IN" dirty="0"/>
          </a:p>
          <a:p>
            <a:endParaRPr lang="en-IN" dirty="0"/>
          </a:p>
          <a:p>
            <a:endParaRPr lang="en-IN" dirty="0"/>
          </a:p>
        </p:txBody>
      </p:sp>
      <p:pic>
        <p:nvPicPr>
          <p:cNvPr id="10" name="Picture 9">
            <a:extLst>
              <a:ext uri="{FF2B5EF4-FFF2-40B4-BE49-F238E27FC236}">
                <a16:creationId xmlns:a16="http://schemas.microsoft.com/office/drawing/2014/main" id="{175B9A33-3D3C-A68D-422D-7CB45A532E52}"/>
              </a:ext>
            </a:extLst>
          </p:cNvPr>
          <p:cNvPicPr>
            <a:picLocks noChangeAspect="1"/>
          </p:cNvPicPr>
          <p:nvPr/>
        </p:nvPicPr>
        <p:blipFill>
          <a:blip r:embed="rId2"/>
          <a:stretch>
            <a:fillRect/>
          </a:stretch>
        </p:blipFill>
        <p:spPr>
          <a:xfrm>
            <a:off x="278296" y="1457789"/>
            <a:ext cx="11521440" cy="1906887"/>
          </a:xfrm>
          <a:prstGeom prst="rect">
            <a:avLst/>
          </a:prstGeom>
        </p:spPr>
      </p:pic>
      <p:pic>
        <p:nvPicPr>
          <p:cNvPr id="12" name="Picture 11">
            <a:extLst>
              <a:ext uri="{FF2B5EF4-FFF2-40B4-BE49-F238E27FC236}">
                <a16:creationId xmlns:a16="http://schemas.microsoft.com/office/drawing/2014/main" id="{28551562-7453-525C-E737-01E15A474E18}"/>
              </a:ext>
            </a:extLst>
          </p:cNvPr>
          <p:cNvPicPr>
            <a:picLocks noChangeAspect="1"/>
          </p:cNvPicPr>
          <p:nvPr/>
        </p:nvPicPr>
        <p:blipFill>
          <a:blip r:embed="rId3"/>
          <a:stretch>
            <a:fillRect/>
          </a:stretch>
        </p:blipFill>
        <p:spPr>
          <a:xfrm>
            <a:off x="278296" y="3380548"/>
            <a:ext cx="11521440" cy="910394"/>
          </a:xfrm>
          <a:prstGeom prst="rect">
            <a:avLst/>
          </a:prstGeom>
        </p:spPr>
      </p:pic>
    </p:spTree>
    <p:extLst>
      <p:ext uri="{BB962C8B-B14F-4D97-AF65-F5344CB8AC3E}">
        <p14:creationId xmlns:p14="http://schemas.microsoft.com/office/powerpoint/2010/main" val="755042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36F029-7D6A-87C5-A083-57F05A3ED74A}"/>
              </a:ext>
            </a:extLst>
          </p:cNvPr>
          <p:cNvPicPr>
            <a:picLocks noGrp="1" noChangeAspect="1"/>
          </p:cNvPicPr>
          <p:nvPr>
            <p:ph idx="1"/>
          </p:nvPr>
        </p:nvPicPr>
        <p:blipFill>
          <a:blip r:embed="rId2"/>
          <a:stretch>
            <a:fillRect/>
          </a:stretch>
        </p:blipFill>
        <p:spPr>
          <a:xfrm>
            <a:off x="838200" y="2855564"/>
            <a:ext cx="10515600" cy="2291459"/>
          </a:xfrm>
        </p:spPr>
      </p:pic>
    </p:spTree>
    <p:extLst>
      <p:ext uri="{BB962C8B-B14F-4D97-AF65-F5344CB8AC3E}">
        <p14:creationId xmlns:p14="http://schemas.microsoft.com/office/powerpoint/2010/main" val="216833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C8EA-276B-40F9-87CC-ED23432CF604}"/>
              </a:ext>
            </a:extLst>
          </p:cNvPr>
          <p:cNvSpPr>
            <a:spLocks noGrp="1"/>
          </p:cNvSpPr>
          <p:nvPr>
            <p:ph type="title"/>
          </p:nvPr>
        </p:nvSpPr>
        <p:spPr/>
        <p:txBody>
          <a:bodyPr/>
          <a:lstStyle/>
          <a:p>
            <a:r>
              <a:rPr lang="en-US" dirty="0"/>
              <a:t>Hadoop jar file Location</a:t>
            </a:r>
            <a:endParaRPr lang="en-IN" dirty="0"/>
          </a:p>
        </p:txBody>
      </p:sp>
      <p:pic>
        <p:nvPicPr>
          <p:cNvPr id="10" name="Content Placeholder 9">
            <a:extLst>
              <a:ext uri="{FF2B5EF4-FFF2-40B4-BE49-F238E27FC236}">
                <a16:creationId xmlns:a16="http://schemas.microsoft.com/office/drawing/2014/main" id="{AB1C4E87-268C-C839-3C37-BD885B36BACB}"/>
              </a:ext>
            </a:extLst>
          </p:cNvPr>
          <p:cNvPicPr>
            <a:picLocks noGrp="1" noChangeAspect="1"/>
          </p:cNvPicPr>
          <p:nvPr>
            <p:ph idx="1"/>
          </p:nvPr>
        </p:nvPicPr>
        <p:blipFill>
          <a:blip r:embed="rId2"/>
          <a:stretch>
            <a:fillRect/>
          </a:stretch>
        </p:blipFill>
        <p:spPr>
          <a:xfrm>
            <a:off x="1338838" y="1825625"/>
            <a:ext cx="9514324" cy="4351338"/>
          </a:xfrm>
        </p:spPr>
      </p:pic>
    </p:spTree>
    <p:extLst>
      <p:ext uri="{BB962C8B-B14F-4D97-AF65-F5344CB8AC3E}">
        <p14:creationId xmlns:p14="http://schemas.microsoft.com/office/powerpoint/2010/main" val="248866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2194E7-E9CC-463B-AC22-E8B7F22AAF1C}"/>
              </a:ext>
            </a:extLst>
          </p:cNvPr>
          <p:cNvPicPr>
            <a:picLocks noGrp="1" noChangeAspect="1"/>
          </p:cNvPicPr>
          <p:nvPr>
            <p:ph idx="1"/>
          </p:nvPr>
        </p:nvPicPr>
        <p:blipFill>
          <a:blip r:embed="rId2"/>
          <a:stretch>
            <a:fillRect/>
          </a:stretch>
        </p:blipFill>
        <p:spPr>
          <a:xfrm>
            <a:off x="2190953" y="1825625"/>
            <a:ext cx="7810093" cy="4351338"/>
          </a:xfrm>
        </p:spPr>
      </p:pic>
    </p:spTree>
    <p:extLst>
      <p:ext uri="{BB962C8B-B14F-4D97-AF65-F5344CB8AC3E}">
        <p14:creationId xmlns:p14="http://schemas.microsoft.com/office/powerpoint/2010/main" val="3567957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5DFB1E-080D-AE42-C37F-D02971C9BB7A}"/>
              </a:ext>
            </a:extLst>
          </p:cNvPr>
          <p:cNvPicPr>
            <a:picLocks noGrp="1" noChangeAspect="1"/>
          </p:cNvPicPr>
          <p:nvPr>
            <p:ph idx="1"/>
          </p:nvPr>
        </p:nvPicPr>
        <p:blipFill>
          <a:blip r:embed="rId2"/>
          <a:stretch>
            <a:fillRect/>
          </a:stretch>
        </p:blipFill>
        <p:spPr>
          <a:xfrm>
            <a:off x="1820557" y="1825625"/>
            <a:ext cx="8550885" cy="4351338"/>
          </a:xfrm>
        </p:spPr>
      </p:pic>
    </p:spTree>
    <p:extLst>
      <p:ext uri="{BB962C8B-B14F-4D97-AF65-F5344CB8AC3E}">
        <p14:creationId xmlns:p14="http://schemas.microsoft.com/office/powerpoint/2010/main" val="283386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E4E62E-23BF-5C35-52AD-2BB5B7776F29}"/>
              </a:ext>
            </a:extLst>
          </p:cNvPr>
          <p:cNvPicPr>
            <a:picLocks noGrp="1" noChangeAspect="1"/>
          </p:cNvPicPr>
          <p:nvPr>
            <p:ph idx="1"/>
          </p:nvPr>
        </p:nvPicPr>
        <p:blipFill>
          <a:blip r:embed="rId2"/>
          <a:stretch>
            <a:fillRect/>
          </a:stretch>
        </p:blipFill>
        <p:spPr>
          <a:xfrm>
            <a:off x="1852942" y="1825625"/>
            <a:ext cx="8486116" cy="4351338"/>
          </a:xfrm>
        </p:spPr>
      </p:pic>
    </p:spTree>
    <p:extLst>
      <p:ext uri="{BB962C8B-B14F-4D97-AF65-F5344CB8AC3E}">
        <p14:creationId xmlns:p14="http://schemas.microsoft.com/office/powerpoint/2010/main" val="855933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FB01-9E1F-1763-CB13-E3FF1758BDF1}"/>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6EBCE186-3442-A41C-CB7E-C70DA96D61BB}"/>
              </a:ext>
            </a:extLst>
          </p:cNvPr>
          <p:cNvPicPr>
            <a:picLocks noGrp="1" noChangeAspect="1"/>
          </p:cNvPicPr>
          <p:nvPr>
            <p:ph idx="1"/>
          </p:nvPr>
        </p:nvPicPr>
        <p:blipFill>
          <a:blip r:embed="rId2"/>
          <a:stretch>
            <a:fillRect/>
          </a:stretch>
        </p:blipFill>
        <p:spPr>
          <a:xfrm>
            <a:off x="1607140" y="1825625"/>
            <a:ext cx="8977720" cy="4351338"/>
          </a:xfrm>
        </p:spPr>
      </p:pic>
    </p:spTree>
    <p:extLst>
      <p:ext uri="{BB962C8B-B14F-4D97-AF65-F5344CB8AC3E}">
        <p14:creationId xmlns:p14="http://schemas.microsoft.com/office/powerpoint/2010/main" val="1753849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EF0C-EE05-1F22-FEA7-24AE2EC9CBE2}"/>
              </a:ext>
            </a:extLst>
          </p:cNvPr>
          <p:cNvSpPr>
            <a:spLocks noGrp="1"/>
          </p:cNvSpPr>
          <p:nvPr>
            <p:ph type="title"/>
          </p:nvPr>
        </p:nvSpPr>
        <p:spPr>
          <a:xfrm>
            <a:off x="400050" y="339725"/>
            <a:ext cx="6921500" cy="1325563"/>
          </a:xfrm>
        </p:spPr>
        <p:txBody>
          <a:bodyPr>
            <a:normAutofit/>
          </a:bodyPr>
          <a:lstStyle/>
          <a:p>
            <a:r>
              <a:rPr lang="en-US" sz="2000" b="1" dirty="0">
                <a:solidFill>
                  <a:schemeClr val="accent2"/>
                </a:solidFill>
              </a:rPr>
              <a:t>Preparing Hadoop Jar command along with MapReduce script</a:t>
            </a:r>
            <a:endParaRPr lang="en-IN" sz="2000" b="1" dirty="0">
              <a:solidFill>
                <a:schemeClr val="accent2"/>
              </a:solidFill>
            </a:endParaRPr>
          </a:p>
        </p:txBody>
      </p:sp>
      <p:sp>
        <p:nvSpPr>
          <p:cNvPr id="3" name="Content Placeholder 2">
            <a:extLst>
              <a:ext uri="{FF2B5EF4-FFF2-40B4-BE49-F238E27FC236}">
                <a16:creationId xmlns:a16="http://schemas.microsoft.com/office/drawing/2014/main" id="{B0FAB844-F48D-283C-3558-A29C19813DA5}"/>
              </a:ext>
            </a:extLst>
          </p:cNvPr>
          <p:cNvSpPr>
            <a:spLocks noGrp="1"/>
          </p:cNvSpPr>
          <p:nvPr>
            <p:ph idx="1"/>
          </p:nvPr>
        </p:nvSpPr>
        <p:spPr>
          <a:xfrm>
            <a:off x="450850" y="1391443"/>
            <a:ext cx="8813800" cy="3351213"/>
          </a:xfrm>
        </p:spPr>
        <p:txBody>
          <a:bodyPr>
            <a:normAutofit/>
          </a:bodyPr>
          <a:lstStyle/>
          <a:p>
            <a:r>
              <a:rPr lang="en-IN" sz="1500" dirty="0"/>
              <a:t>if scripts are written in Python then streaming Jar files are required to execute map reduce scripts.</a:t>
            </a:r>
          </a:p>
          <a:p>
            <a:r>
              <a:rPr lang="en-IN" sz="1500" dirty="0"/>
              <a:t>along with Hadoop streaming jar files we need to pass mapper and reducer scripts to process the map reduce scripts  </a:t>
            </a:r>
          </a:p>
          <a:p>
            <a:r>
              <a:rPr lang="en-IN" sz="1500" dirty="0"/>
              <a:t>Hadoop Jar file along with mapper and reducer </a:t>
            </a:r>
          </a:p>
          <a:p>
            <a:pPr marL="0" indent="0">
              <a:buNone/>
            </a:pPr>
            <a:r>
              <a:rPr lang="en-IN" sz="1500" dirty="0" err="1"/>
              <a:t>hadoop</a:t>
            </a:r>
            <a:r>
              <a:rPr lang="en-IN" sz="1500" dirty="0"/>
              <a:t> jar /</a:t>
            </a:r>
            <a:r>
              <a:rPr lang="en-IN" sz="1500" dirty="0" err="1"/>
              <a:t>usr</a:t>
            </a:r>
            <a:r>
              <a:rPr lang="en-IN" sz="1500" dirty="0"/>
              <a:t>/lib/hadoop-0.20-mapreduce/</a:t>
            </a:r>
            <a:r>
              <a:rPr lang="en-IN" sz="1500" dirty="0" err="1"/>
              <a:t>contrib</a:t>
            </a:r>
            <a:r>
              <a:rPr lang="en-IN" sz="1500" dirty="0"/>
              <a:t>/hadoop-streaming-2.6.0-mr1-chd5.12.0.jar -</a:t>
            </a:r>
            <a:r>
              <a:rPr lang="en-IN" sz="1500" dirty="0" err="1"/>
              <a:t>Dmapred.reduce.task</a:t>
            </a:r>
            <a:r>
              <a:rPr lang="en-IN" sz="1500" dirty="0"/>
              <a:t>=1 -file /home/Cloudera/training/wordcount-python/mapper.py python /home/Cloudera/training/wordcount-python/reducer.py -mapper "python mapper.py" -reducer "python reducer.py" -input/</a:t>
            </a:r>
            <a:r>
              <a:rPr lang="en-IN" sz="1500" dirty="0" err="1"/>
              <a:t>wordcountinput</a:t>
            </a:r>
            <a:r>
              <a:rPr lang="en-IN" sz="1500" dirty="0"/>
              <a:t>/wordcount.txt -output /</a:t>
            </a:r>
            <a:r>
              <a:rPr lang="en-IN" sz="1500" dirty="0" err="1"/>
              <a:t>wordcountoutput</a:t>
            </a:r>
            <a:endParaRPr lang="en-IN" sz="1500" dirty="0"/>
          </a:p>
          <a:p>
            <a:endParaRPr lang="en-IN" sz="1500" dirty="0"/>
          </a:p>
        </p:txBody>
      </p:sp>
    </p:spTree>
    <p:extLst>
      <p:ext uri="{BB962C8B-B14F-4D97-AF65-F5344CB8AC3E}">
        <p14:creationId xmlns:p14="http://schemas.microsoft.com/office/powerpoint/2010/main" val="2818584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ADAB-825D-47A8-B78D-1B69D01D82CE}"/>
              </a:ext>
            </a:extLst>
          </p:cNvPr>
          <p:cNvSpPr>
            <a:spLocks noGrp="1"/>
          </p:cNvSpPr>
          <p:nvPr>
            <p:ph type="title"/>
          </p:nvPr>
        </p:nvSpPr>
        <p:spPr/>
        <p:txBody>
          <a:bodyPr/>
          <a:lstStyle/>
          <a:p>
            <a:r>
              <a:rPr lang="en-US" dirty="0"/>
              <a:t>Using Hadoop terminal by using Hadoop commands </a:t>
            </a:r>
            <a:endParaRPr lang="en-IN" dirty="0"/>
          </a:p>
        </p:txBody>
      </p:sp>
      <p:pic>
        <p:nvPicPr>
          <p:cNvPr id="5" name="Content Placeholder 4">
            <a:extLst>
              <a:ext uri="{FF2B5EF4-FFF2-40B4-BE49-F238E27FC236}">
                <a16:creationId xmlns:a16="http://schemas.microsoft.com/office/drawing/2014/main" id="{208E471D-31F7-4302-A832-0DE045464275}"/>
              </a:ext>
            </a:extLst>
          </p:cNvPr>
          <p:cNvPicPr>
            <a:picLocks noGrp="1" noChangeAspect="1"/>
          </p:cNvPicPr>
          <p:nvPr>
            <p:ph idx="1"/>
          </p:nvPr>
        </p:nvPicPr>
        <p:blipFill>
          <a:blip r:embed="rId2"/>
          <a:stretch>
            <a:fillRect/>
          </a:stretch>
        </p:blipFill>
        <p:spPr>
          <a:xfrm>
            <a:off x="838200" y="1951083"/>
            <a:ext cx="10515600" cy="4100422"/>
          </a:xfrm>
        </p:spPr>
      </p:pic>
    </p:spTree>
    <p:extLst>
      <p:ext uri="{BB962C8B-B14F-4D97-AF65-F5344CB8AC3E}">
        <p14:creationId xmlns:p14="http://schemas.microsoft.com/office/powerpoint/2010/main" val="3413049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8A5E891-5062-502A-CA43-99EB892E1AE9}"/>
              </a:ext>
            </a:extLst>
          </p:cNvPr>
          <p:cNvPicPr>
            <a:picLocks noGrp="1" noChangeAspect="1"/>
          </p:cNvPicPr>
          <p:nvPr>
            <p:ph idx="1"/>
          </p:nvPr>
        </p:nvPicPr>
        <p:blipFill>
          <a:blip r:embed="rId2"/>
          <a:stretch>
            <a:fillRect/>
          </a:stretch>
        </p:blipFill>
        <p:spPr>
          <a:xfrm>
            <a:off x="1509010" y="1825625"/>
            <a:ext cx="9173979" cy="4351338"/>
          </a:xfrm>
        </p:spPr>
      </p:pic>
    </p:spTree>
    <p:extLst>
      <p:ext uri="{BB962C8B-B14F-4D97-AF65-F5344CB8AC3E}">
        <p14:creationId xmlns:p14="http://schemas.microsoft.com/office/powerpoint/2010/main" val="3198938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19E6C2-C8BF-4903-BEDD-72169AFDA9E4}"/>
              </a:ext>
            </a:extLst>
          </p:cNvPr>
          <p:cNvPicPr>
            <a:picLocks noChangeAspect="1"/>
          </p:cNvPicPr>
          <p:nvPr/>
        </p:nvPicPr>
        <p:blipFill>
          <a:blip r:embed="rId2"/>
          <a:stretch>
            <a:fillRect/>
          </a:stretch>
        </p:blipFill>
        <p:spPr>
          <a:xfrm>
            <a:off x="109537" y="790575"/>
            <a:ext cx="11972925" cy="5276850"/>
          </a:xfrm>
          <a:prstGeom prst="rect">
            <a:avLst/>
          </a:prstGeom>
        </p:spPr>
      </p:pic>
    </p:spTree>
    <p:extLst>
      <p:ext uri="{BB962C8B-B14F-4D97-AF65-F5344CB8AC3E}">
        <p14:creationId xmlns:p14="http://schemas.microsoft.com/office/powerpoint/2010/main" val="2691804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992EF1-F760-4DC4-642B-D0CD2B6F5577}"/>
              </a:ext>
            </a:extLst>
          </p:cNvPr>
          <p:cNvPicPr>
            <a:picLocks noGrp="1" noChangeAspect="1"/>
          </p:cNvPicPr>
          <p:nvPr>
            <p:ph idx="1"/>
          </p:nvPr>
        </p:nvPicPr>
        <p:blipFill>
          <a:blip r:embed="rId2"/>
          <a:stretch>
            <a:fillRect/>
          </a:stretch>
        </p:blipFill>
        <p:spPr>
          <a:xfrm>
            <a:off x="1522711" y="1825625"/>
            <a:ext cx="9146578" cy="4351338"/>
          </a:xfrm>
        </p:spPr>
      </p:pic>
    </p:spTree>
    <p:extLst>
      <p:ext uri="{BB962C8B-B14F-4D97-AF65-F5344CB8AC3E}">
        <p14:creationId xmlns:p14="http://schemas.microsoft.com/office/powerpoint/2010/main" val="1966326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7B0E91-EFE3-5495-821A-C21F7ACC6D05}"/>
              </a:ext>
            </a:extLst>
          </p:cNvPr>
          <p:cNvPicPr>
            <a:picLocks noGrp="1" noChangeAspect="1"/>
          </p:cNvPicPr>
          <p:nvPr>
            <p:ph idx="1"/>
          </p:nvPr>
        </p:nvPicPr>
        <p:blipFill>
          <a:blip r:embed="rId2"/>
          <a:stretch>
            <a:fillRect/>
          </a:stretch>
        </p:blipFill>
        <p:spPr>
          <a:xfrm>
            <a:off x="1523269" y="1825625"/>
            <a:ext cx="9145462" cy="4351338"/>
          </a:xfrm>
        </p:spPr>
      </p:pic>
    </p:spTree>
    <p:extLst>
      <p:ext uri="{BB962C8B-B14F-4D97-AF65-F5344CB8AC3E}">
        <p14:creationId xmlns:p14="http://schemas.microsoft.com/office/powerpoint/2010/main" val="917005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D204E6-0332-FD8C-BDD5-F73949EA9AE4}"/>
              </a:ext>
            </a:extLst>
          </p:cNvPr>
          <p:cNvPicPr>
            <a:picLocks noGrp="1" noChangeAspect="1"/>
          </p:cNvPicPr>
          <p:nvPr>
            <p:ph idx="1"/>
          </p:nvPr>
        </p:nvPicPr>
        <p:blipFill>
          <a:blip r:embed="rId2"/>
          <a:stretch>
            <a:fillRect/>
          </a:stretch>
        </p:blipFill>
        <p:spPr>
          <a:xfrm>
            <a:off x="1538633" y="1825625"/>
            <a:ext cx="9114734" cy="4351338"/>
          </a:xfrm>
        </p:spPr>
      </p:pic>
    </p:spTree>
    <p:extLst>
      <p:ext uri="{BB962C8B-B14F-4D97-AF65-F5344CB8AC3E}">
        <p14:creationId xmlns:p14="http://schemas.microsoft.com/office/powerpoint/2010/main" val="323875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4BED63-CD67-42B7-913A-7CABE76BABF0}"/>
              </a:ext>
            </a:extLst>
          </p:cNvPr>
          <p:cNvPicPr>
            <a:picLocks noGrp="1" noChangeAspect="1"/>
          </p:cNvPicPr>
          <p:nvPr>
            <p:ph idx="1"/>
          </p:nvPr>
        </p:nvPicPr>
        <p:blipFill>
          <a:blip r:embed="rId2"/>
          <a:stretch>
            <a:fillRect/>
          </a:stretch>
        </p:blipFill>
        <p:spPr>
          <a:xfrm>
            <a:off x="1042987" y="1618456"/>
            <a:ext cx="7705725" cy="4333875"/>
          </a:xfrm>
        </p:spPr>
      </p:pic>
    </p:spTree>
    <p:extLst>
      <p:ext uri="{BB962C8B-B14F-4D97-AF65-F5344CB8AC3E}">
        <p14:creationId xmlns:p14="http://schemas.microsoft.com/office/powerpoint/2010/main" val="703204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A7C2FCD-F6EC-AEFC-06E2-DB9B71B587C3}"/>
              </a:ext>
            </a:extLst>
          </p:cNvPr>
          <p:cNvPicPr>
            <a:picLocks noGrp="1" noChangeAspect="1"/>
          </p:cNvPicPr>
          <p:nvPr>
            <p:ph idx="1"/>
          </p:nvPr>
        </p:nvPicPr>
        <p:blipFill>
          <a:blip r:embed="rId2"/>
          <a:stretch>
            <a:fillRect/>
          </a:stretch>
        </p:blipFill>
        <p:spPr>
          <a:xfrm>
            <a:off x="1530931" y="1825625"/>
            <a:ext cx="9130137" cy="4351338"/>
          </a:xfrm>
        </p:spPr>
      </p:pic>
    </p:spTree>
    <p:extLst>
      <p:ext uri="{BB962C8B-B14F-4D97-AF65-F5344CB8AC3E}">
        <p14:creationId xmlns:p14="http://schemas.microsoft.com/office/powerpoint/2010/main" val="3212600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A4D2F6-D615-4863-A8AC-E13B8546CEBB}"/>
              </a:ext>
            </a:extLst>
          </p:cNvPr>
          <p:cNvPicPr>
            <a:picLocks noGrp="1" noChangeAspect="1"/>
          </p:cNvPicPr>
          <p:nvPr>
            <p:ph idx="1"/>
          </p:nvPr>
        </p:nvPicPr>
        <p:blipFill>
          <a:blip r:embed="rId2"/>
          <a:stretch>
            <a:fillRect/>
          </a:stretch>
        </p:blipFill>
        <p:spPr>
          <a:xfrm>
            <a:off x="2300287" y="3101181"/>
            <a:ext cx="7591425" cy="1800225"/>
          </a:xfrm>
        </p:spPr>
      </p:pic>
    </p:spTree>
    <p:extLst>
      <p:ext uri="{BB962C8B-B14F-4D97-AF65-F5344CB8AC3E}">
        <p14:creationId xmlns:p14="http://schemas.microsoft.com/office/powerpoint/2010/main" val="1152638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B62B-47FF-47C8-B20B-555433F23FDD}"/>
              </a:ext>
            </a:extLst>
          </p:cNvPr>
          <p:cNvSpPr>
            <a:spLocks noGrp="1"/>
          </p:cNvSpPr>
          <p:nvPr>
            <p:ph type="title"/>
          </p:nvPr>
        </p:nvSpPr>
        <p:spPr>
          <a:xfrm>
            <a:off x="838200" y="171451"/>
            <a:ext cx="10515600" cy="1519238"/>
          </a:xfrm>
        </p:spPr>
        <p:txBody>
          <a:bodyPr>
            <a:normAutofit/>
          </a:bodyPr>
          <a:lstStyle/>
          <a:p>
            <a:r>
              <a:rPr lang="en-US" sz="1400" dirty="0"/>
              <a:t>In Hadoop 2.x from onwards which supports YARN . Which helps to connect with different application like pig, Hive etc.</a:t>
            </a:r>
            <a:br>
              <a:rPr lang="en-US" sz="1400" dirty="0"/>
            </a:br>
            <a:br>
              <a:rPr lang="en-US" sz="1400" dirty="0"/>
            </a:br>
            <a:r>
              <a:rPr lang="en-US" sz="1400" dirty="0"/>
              <a:t>Because Of YARN only it is possible to built an Apache Hadoop Ecosystem.</a:t>
            </a:r>
            <a:endParaRPr lang="en-IN" sz="1400" dirty="0"/>
          </a:p>
        </p:txBody>
      </p:sp>
      <p:pic>
        <p:nvPicPr>
          <p:cNvPr id="5" name="Content Placeholder 4">
            <a:extLst>
              <a:ext uri="{FF2B5EF4-FFF2-40B4-BE49-F238E27FC236}">
                <a16:creationId xmlns:a16="http://schemas.microsoft.com/office/drawing/2014/main" id="{88B08467-CF5B-457E-90EF-5B2CCD883D5B}"/>
              </a:ext>
            </a:extLst>
          </p:cNvPr>
          <p:cNvPicPr>
            <a:picLocks noGrp="1" noChangeAspect="1"/>
          </p:cNvPicPr>
          <p:nvPr>
            <p:ph idx="1"/>
          </p:nvPr>
        </p:nvPicPr>
        <p:blipFill>
          <a:blip r:embed="rId2"/>
          <a:stretch>
            <a:fillRect/>
          </a:stretch>
        </p:blipFill>
        <p:spPr>
          <a:xfrm>
            <a:off x="1879066" y="1841527"/>
            <a:ext cx="8433867" cy="4351338"/>
          </a:xfrm>
        </p:spPr>
      </p:pic>
    </p:spTree>
    <p:extLst>
      <p:ext uri="{BB962C8B-B14F-4D97-AF65-F5344CB8AC3E}">
        <p14:creationId xmlns:p14="http://schemas.microsoft.com/office/powerpoint/2010/main" val="4061104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6D631A-2E99-4558-B314-1706BEC7724A}"/>
              </a:ext>
            </a:extLst>
          </p:cNvPr>
          <p:cNvPicPr>
            <a:picLocks noGrp="1" noChangeAspect="1"/>
          </p:cNvPicPr>
          <p:nvPr>
            <p:ph idx="1"/>
          </p:nvPr>
        </p:nvPicPr>
        <p:blipFill>
          <a:blip r:embed="rId2"/>
          <a:stretch>
            <a:fillRect/>
          </a:stretch>
        </p:blipFill>
        <p:spPr>
          <a:xfrm>
            <a:off x="1566862" y="1958181"/>
            <a:ext cx="9058275" cy="4086225"/>
          </a:xfrm>
        </p:spPr>
      </p:pic>
    </p:spTree>
    <p:extLst>
      <p:ext uri="{BB962C8B-B14F-4D97-AF65-F5344CB8AC3E}">
        <p14:creationId xmlns:p14="http://schemas.microsoft.com/office/powerpoint/2010/main" val="3189304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72B7-EAFB-4988-A5AE-2AD7C57EE716}"/>
              </a:ext>
            </a:extLst>
          </p:cNvPr>
          <p:cNvSpPr>
            <a:spLocks noGrp="1"/>
          </p:cNvSpPr>
          <p:nvPr>
            <p:ph type="title"/>
          </p:nvPr>
        </p:nvSpPr>
        <p:spPr/>
        <p:txBody>
          <a:bodyPr/>
          <a:lstStyle/>
          <a:p>
            <a:r>
              <a:rPr lang="en-US" dirty="0"/>
              <a:t>HDFS Commands</a:t>
            </a:r>
            <a:endParaRPr lang="en-IN" dirty="0"/>
          </a:p>
        </p:txBody>
      </p:sp>
      <p:pic>
        <p:nvPicPr>
          <p:cNvPr id="7" name="Content Placeholder 6">
            <a:extLst>
              <a:ext uri="{FF2B5EF4-FFF2-40B4-BE49-F238E27FC236}">
                <a16:creationId xmlns:a16="http://schemas.microsoft.com/office/drawing/2014/main" id="{D7D83895-430C-6260-41D0-5100922048C7}"/>
              </a:ext>
            </a:extLst>
          </p:cNvPr>
          <p:cNvPicPr>
            <a:picLocks noGrp="1" noChangeAspect="1"/>
          </p:cNvPicPr>
          <p:nvPr>
            <p:ph idx="1"/>
          </p:nvPr>
        </p:nvPicPr>
        <p:blipFill>
          <a:blip r:embed="rId2"/>
          <a:stretch>
            <a:fillRect/>
          </a:stretch>
        </p:blipFill>
        <p:spPr>
          <a:xfrm>
            <a:off x="2978257" y="1825625"/>
            <a:ext cx="6235485" cy="4351338"/>
          </a:xfrm>
        </p:spPr>
      </p:pic>
    </p:spTree>
    <p:extLst>
      <p:ext uri="{BB962C8B-B14F-4D97-AF65-F5344CB8AC3E}">
        <p14:creationId xmlns:p14="http://schemas.microsoft.com/office/powerpoint/2010/main" val="485765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6999-C035-4F6F-959B-DB82A93C42C5}"/>
              </a:ext>
            </a:extLst>
          </p:cNvPr>
          <p:cNvSpPr>
            <a:spLocks noGrp="1"/>
          </p:cNvSpPr>
          <p:nvPr>
            <p:ph type="title"/>
          </p:nvPr>
        </p:nvSpPr>
        <p:spPr>
          <a:xfrm>
            <a:off x="838200" y="295275"/>
            <a:ext cx="10515600" cy="1395413"/>
          </a:xfrm>
        </p:spPr>
        <p:txBody>
          <a:bodyPr>
            <a:normAutofit fontScale="90000"/>
          </a:bodyPr>
          <a:lstStyle/>
          <a:p>
            <a:r>
              <a:rPr lang="en-US" sz="2400" b="1" dirty="0"/>
              <a:t>HDFS Commands</a:t>
            </a:r>
            <a:br>
              <a:rPr lang="en-US" sz="2400" b="1" dirty="0"/>
            </a:br>
            <a:r>
              <a:rPr lang="en-US" sz="2400" dirty="0"/>
              <a:t>To Operate any Hadoop commands we need to use always </a:t>
            </a:r>
            <a:r>
              <a:rPr lang="en-US" sz="2400" b="1" i="1" dirty="0" err="1"/>
              <a:t>hdfs</a:t>
            </a:r>
            <a:r>
              <a:rPr lang="en-US" sz="2400" b="1" i="1" dirty="0"/>
              <a:t> </a:t>
            </a:r>
            <a:r>
              <a:rPr lang="en-US" sz="2400" b="1" i="1" dirty="0" err="1"/>
              <a:t>dfs</a:t>
            </a:r>
            <a:r>
              <a:rPr lang="en-US" sz="2400" b="1" i="1" dirty="0"/>
              <a:t> –command </a:t>
            </a:r>
            <a:r>
              <a:rPr lang="en-US" sz="2400" i="1" dirty="0"/>
              <a:t>or </a:t>
            </a:r>
            <a:br>
              <a:rPr lang="en-US" sz="2400" i="1" dirty="0"/>
            </a:br>
            <a:r>
              <a:rPr lang="en-US" sz="2400" b="1" i="1" dirty="0"/>
              <a:t>Hadoop fs –commands</a:t>
            </a:r>
            <a:r>
              <a:rPr lang="en-US" sz="2400" i="1" dirty="0"/>
              <a:t> </a:t>
            </a:r>
            <a:br>
              <a:rPr lang="en-US" sz="2400" b="1" i="1" dirty="0"/>
            </a:br>
            <a:br>
              <a:rPr lang="en-US" sz="2400" b="1" dirty="0"/>
            </a:br>
            <a:r>
              <a:rPr lang="en-US" sz="2400" b="1" dirty="0"/>
              <a:t>1.JPS(Java Processes Status)</a:t>
            </a:r>
            <a:br>
              <a:rPr lang="en-US" sz="2400" b="1" dirty="0"/>
            </a:br>
            <a:r>
              <a:rPr lang="en-US" sz="1800" dirty="0"/>
              <a:t>JPS will show whether all the Hadoop services are up and running or not and print all the Hadoop processes.</a:t>
            </a:r>
            <a:endParaRPr lang="en-IN" sz="1800" dirty="0"/>
          </a:p>
        </p:txBody>
      </p:sp>
      <p:pic>
        <p:nvPicPr>
          <p:cNvPr id="7" name="Content Placeholder 6">
            <a:extLst>
              <a:ext uri="{FF2B5EF4-FFF2-40B4-BE49-F238E27FC236}">
                <a16:creationId xmlns:a16="http://schemas.microsoft.com/office/drawing/2014/main" id="{BF69DD90-8E3F-FA68-7A13-5393E8344165}"/>
              </a:ext>
            </a:extLst>
          </p:cNvPr>
          <p:cNvPicPr>
            <a:picLocks noGrp="1" noChangeAspect="1"/>
          </p:cNvPicPr>
          <p:nvPr>
            <p:ph idx="1"/>
          </p:nvPr>
        </p:nvPicPr>
        <p:blipFill>
          <a:blip r:embed="rId2"/>
          <a:stretch>
            <a:fillRect/>
          </a:stretch>
        </p:blipFill>
        <p:spPr>
          <a:xfrm>
            <a:off x="1705248" y="1952842"/>
            <a:ext cx="8781504" cy="4351338"/>
          </a:xfrm>
        </p:spPr>
      </p:pic>
    </p:spTree>
    <p:extLst>
      <p:ext uri="{BB962C8B-B14F-4D97-AF65-F5344CB8AC3E}">
        <p14:creationId xmlns:p14="http://schemas.microsoft.com/office/powerpoint/2010/main" val="787290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0F23-BD74-4A62-9AAD-41B71C14C3E7}"/>
              </a:ext>
            </a:extLst>
          </p:cNvPr>
          <p:cNvSpPr>
            <a:spLocks noGrp="1"/>
          </p:cNvSpPr>
          <p:nvPr>
            <p:ph type="title"/>
          </p:nvPr>
        </p:nvSpPr>
        <p:spPr/>
        <p:txBody>
          <a:bodyPr>
            <a:normAutofit/>
          </a:bodyPr>
          <a:lstStyle/>
          <a:p>
            <a:r>
              <a:rPr lang="en-US" sz="2000" b="1" dirty="0"/>
              <a:t>2.Fsck(File System Check) </a:t>
            </a:r>
            <a:r>
              <a:rPr lang="en-US" sz="2000" dirty="0">
                <a:sym typeface="Wingdings" panose="05000000000000000000" pitchFamily="2" charset="2"/>
              </a:rPr>
              <a:t> Check the health of HDFS</a:t>
            </a:r>
            <a:br>
              <a:rPr lang="en-US" sz="2000" dirty="0">
                <a:sym typeface="Wingdings" panose="05000000000000000000" pitchFamily="2" charset="2"/>
              </a:rPr>
            </a:br>
            <a:endParaRPr lang="en-IN" sz="2000" dirty="0"/>
          </a:p>
        </p:txBody>
      </p:sp>
      <p:sp>
        <p:nvSpPr>
          <p:cNvPr id="4" name="Content Placeholder 3">
            <a:extLst>
              <a:ext uri="{FF2B5EF4-FFF2-40B4-BE49-F238E27FC236}">
                <a16:creationId xmlns:a16="http://schemas.microsoft.com/office/drawing/2014/main" id="{3556D3FF-29C1-F118-C7A5-3C06229D8CA6}"/>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A63BB961-ECEF-3339-1CA3-20AFBE627D60}"/>
              </a:ext>
            </a:extLst>
          </p:cNvPr>
          <p:cNvPicPr>
            <a:picLocks noChangeAspect="1"/>
          </p:cNvPicPr>
          <p:nvPr/>
        </p:nvPicPr>
        <p:blipFill>
          <a:blip r:embed="rId2"/>
          <a:stretch>
            <a:fillRect/>
          </a:stretch>
        </p:blipFill>
        <p:spPr>
          <a:xfrm>
            <a:off x="838199" y="1120775"/>
            <a:ext cx="10436751" cy="704850"/>
          </a:xfrm>
          <a:prstGeom prst="rect">
            <a:avLst/>
          </a:prstGeom>
        </p:spPr>
      </p:pic>
      <p:pic>
        <p:nvPicPr>
          <p:cNvPr id="11" name="Picture 10">
            <a:extLst>
              <a:ext uri="{FF2B5EF4-FFF2-40B4-BE49-F238E27FC236}">
                <a16:creationId xmlns:a16="http://schemas.microsoft.com/office/drawing/2014/main" id="{4E7C7CAC-BB5F-C856-F28B-3EB68BF31606}"/>
              </a:ext>
            </a:extLst>
          </p:cNvPr>
          <p:cNvPicPr>
            <a:picLocks noChangeAspect="1"/>
          </p:cNvPicPr>
          <p:nvPr/>
        </p:nvPicPr>
        <p:blipFill>
          <a:blip r:embed="rId3"/>
          <a:stretch>
            <a:fillRect/>
          </a:stretch>
        </p:blipFill>
        <p:spPr>
          <a:xfrm>
            <a:off x="838199" y="1825624"/>
            <a:ext cx="10436751" cy="5032375"/>
          </a:xfrm>
          <a:prstGeom prst="rect">
            <a:avLst/>
          </a:prstGeom>
        </p:spPr>
      </p:pic>
    </p:spTree>
    <p:extLst>
      <p:ext uri="{BB962C8B-B14F-4D97-AF65-F5344CB8AC3E}">
        <p14:creationId xmlns:p14="http://schemas.microsoft.com/office/powerpoint/2010/main" val="3663655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C145A-8B49-40D4-AD23-CB4276176C40}"/>
              </a:ext>
            </a:extLst>
          </p:cNvPr>
          <p:cNvSpPr>
            <a:spLocks noGrp="1"/>
          </p:cNvSpPr>
          <p:nvPr>
            <p:ph idx="1"/>
          </p:nvPr>
        </p:nvSpPr>
        <p:spPr/>
        <p:txBody>
          <a:bodyPr>
            <a:normAutofit/>
          </a:bodyPr>
          <a:lstStyle/>
          <a:p>
            <a:r>
              <a:rPr lang="en-US" sz="2000" dirty="0"/>
              <a:t>Always in Hadoop we need to use </a:t>
            </a:r>
            <a:r>
              <a:rPr lang="en-US" sz="2000" b="1" i="1" dirty="0" err="1"/>
              <a:t>hdfs</a:t>
            </a:r>
            <a:r>
              <a:rPr lang="en-US" sz="2000" b="1" i="1" dirty="0"/>
              <a:t> </a:t>
            </a:r>
            <a:r>
              <a:rPr lang="en-US" sz="2000" b="1" i="1" dirty="0" err="1"/>
              <a:t>dfs</a:t>
            </a:r>
            <a:r>
              <a:rPr lang="en-US" sz="2000" b="1" i="1" dirty="0"/>
              <a:t> or Hadoop fs </a:t>
            </a:r>
            <a:r>
              <a:rPr lang="en-US" sz="2000" dirty="0"/>
              <a:t> along with Linux command –ls for normal Linux.</a:t>
            </a:r>
          </a:p>
          <a:p>
            <a:endParaRPr lang="en-US" sz="2000" dirty="0"/>
          </a:p>
          <a:p>
            <a:endParaRPr lang="en-IN" sz="2000" dirty="0"/>
          </a:p>
        </p:txBody>
      </p:sp>
      <p:pic>
        <p:nvPicPr>
          <p:cNvPr id="4" name="Picture 3">
            <a:extLst>
              <a:ext uri="{FF2B5EF4-FFF2-40B4-BE49-F238E27FC236}">
                <a16:creationId xmlns:a16="http://schemas.microsoft.com/office/drawing/2014/main" id="{19339914-3226-05EF-3AE1-6863FD2618F8}"/>
              </a:ext>
            </a:extLst>
          </p:cNvPr>
          <p:cNvPicPr>
            <a:picLocks noChangeAspect="1"/>
          </p:cNvPicPr>
          <p:nvPr/>
        </p:nvPicPr>
        <p:blipFill>
          <a:blip r:embed="rId2"/>
          <a:stretch>
            <a:fillRect/>
          </a:stretch>
        </p:blipFill>
        <p:spPr>
          <a:xfrm>
            <a:off x="993913" y="2583552"/>
            <a:ext cx="9780104" cy="2486025"/>
          </a:xfrm>
          <a:prstGeom prst="rect">
            <a:avLst/>
          </a:prstGeom>
        </p:spPr>
      </p:pic>
    </p:spTree>
    <p:extLst>
      <p:ext uri="{BB962C8B-B14F-4D97-AF65-F5344CB8AC3E}">
        <p14:creationId xmlns:p14="http://schemas.microsoft.com/office/powerpoint/2010/main" val="1820136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B62C044-8E04-D02B-043D-4854C69EF9AC}"/>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B7C61B18-A379-42A6-9845-75303643F5C9}"/>
              </a:ext>
            </a:extLst>
          </p:cNvPr>
          <p:cNvPicPr>
            <a:picLocks noChangeAspect="1"/>
          </p:cNvPicPr>
          <p:nvPr/>
        </p:nvPicPr>
        <p:blipFill>
          <a:blip r:embed="rId2"/>
          <a:stretch>
            <a:fillRect/>
          </a:stretch>
        </p:blipFill>
        <p:spPr>
          <a:xfrm>
            <a:off x="675667" y="0"/>
            <a:ext cx="10840665" cy="6858000"/>
          </a:xfrm>
          <a:prstGeom prst="rect">
            <a:avLst/>
          </a:prstGeom>
        </p:spPr>
      </p:pic>
    </p:spTree>
    <p:extLst>
      <p:ext uri="{BB962C8B-B14F-4D97-AF65-F5344CB8AC3E}">
        <p14:creationId xmlns:p14="http://schemas.microsoft.com/office/powerpoint/2010/main" val="2669483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7240-6B1A-E8C5-EB1D-A93E08CFBB5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3B96B80-D1A2-A516-F8C4-E2E09D66E17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357F8CA-41F6-D8A8-EF40-C75CF4CD1F73}"/>
              </a:ext>
            </a:extLst>
          </p:cNvPr>
          <p:cNvPicPr>
            <a:picLocks noChangeAspect="1"/>
          </p:cNvPicPr>
          <p:nvPr/>
        </p:nvPicPr>
        <p:blipFill>
          <a:blip r:embed="rId2"/>
          <a:stretch>
            <a:fillRect/>
          </a:stretch>
        </p:blipFill>
        <p:spPr>
          <a:xfrm>
            <a:off x="415704" y="213518"/>
            <a:ext cx="11106150" cy="1628775"/>
          </a:xfrm>
          <a:prstGeom prst="rect">
            <a:avLst/>
          </a:prstGeom>
        </p:spPr>
      </p:pic>
      <p:pic>
        <p:nvPicPr>
          <p:cNvPr id="7" name="Picture 6">
            <a:extLst>
              <a:ext uri="{FF2B5EF4-FFF2-40B4-BE49-F238E27FC236}">
                <a16:creationId xmlns:a16="http://schemas.microsoft.com/office/drawing/2014/main" id="{0AF8D5BE-F860-90C5-0761-47474D5BDD00}"/>
              </a:ext>
            </a:extLst>
          </p:cNvPr>
          <p:cNvPicPr>
            <a:picLocks noChangeAspect="1"/>
          </p:cNvPicPr>
          <p:nvPr/>
        </p:nvPicPr>
        <p:blipFill>
          <a:blip r:embed="rId3"/>
          <a:stretch>
            <a:fillRect/>
          </a:stretch>
        </p:blipFill>
        <p:spPr>
          <a:xfrm>
            <a:off x="415704" y="1850243"/>
            <a:ext cx="11106150" cy="5015707"/>
          </a:xfrm>
          <a:prstGeom prst="rect">
            <a:avLst/>
          </a:prstGeom>
        </p:spPr>
      </p:pic>
    </p:spTree>
    <p:extLst>
      <p:ext uri="{BB962C8B-B14F-4D97-AF65-F5344CB8AC3E}">
        <p14:creationId xmlns:p14="http://schemas.microsoft.com/office/powerpoint/2010/main" val="348655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A7A481-DFDA-4680-BCE4-9DBF3F95C3B6}"/>
              </a:ext>
            </a:extLst>
          </p:cNvPr>
          <p:cNvPicPr>
            <a:picLocks noGrp="1" noChangeAspect="1"/>
          </p:cNvPicPr>
          <p:nvPr>
            <p:ph idx="1"/>
          </p:nvPr>
        </p:nvPicPr>
        <p:blipFill>
          <a:blip r:embed="rId2"/>
          <a:stretch>
            <a:fillRect/>
          </a:stretch>
        </p:blipFill>
        <p:spPr>
          <a:xfrm>
            <a:off x="2243137" y="1848644"/>
            <a:ext cx="7705725" cy="4305300"/>
          </a:xfrm>
        </p:spPr>
      </p:pic>
    </p:spTree>
    <p:extLst>
      <p:ext uri="{BB962C8B-B14F-4D97-AF65-F5344CB8AC3E}">
        <p14:creationId xmlns:p14="http://schemas.microsoft.com/office/powerpoint/2010/main" val="244303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16D32-ABA1-DFCD-B9DA-A1D0F7DC3BD8}"/>
              </a:ext>
            </a:extLst>
          </p:cNvPr>
          <p:cNvPicPr>
            <a:picLocks noChangeAspect="1"/>
          </p:cNvPicPr>
          <p:nvPr/>
        </p:nvPicPr>
        <p:blipFill>
          <a:blip r:embed="rId2"/>
          <a:stretch>
            <a:fillRect/>
          </a:stretch>
        </p:blipFill>
        <p:spPr>
          <a:xfrm>
            <a:off x="704257" y="0"/>
            <a:ext cx="10783486" cy="6858000"/>
          </a:xfrm>
          <a:prstGeom prst="rect">
            <a:avLst/>
          </a:prstGeom>
        </p:spPr>
      </p:pic>
    </p:spTree>
    <p:extLst>
      <p:ext uri="{BB962C8B-B14F-4D97-AF65-F5344CB8AC3E}">
        <p14:creationId xmlns:p14="http://schemas.microsoft.com/office/powerpoint/2010/main" val="2754285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B7D575-592B-4AF9-7C05-DB10AE22C7D5}"/>
              </a:ext>
            </a:extLst>
          </p:cNvPr>
          <p:cNvPicPr>
            <a:picLocks noChangeAspect="1"/>
          </p:cNvPicPr>
          <p:nvPr/>
        </p:nvPicPr>
        <p:blipFill>
          <a:blip r:embed="rId2"/>
          <a:stretch>
            <a:fillRect/>
          </a:stretch>
        </p:blipFill>
        <p:spPr>
          <a:xfrm>
            <a:off x="681057" y="0"/>
            <a:ext cx="10829886" cy="6858000"/>
          </a:xfrm>
          <a:prstGeom prst="rect">
            <a:avLst/>
          </a:prstGeom>
        </p:spPr>
      </p:pic>
    </p:spTree>
    <p:extLst>
      <p:ext uri="{BB962C8B-B14F-4D97-AF65-F5344CB8AC3E}">
        <p14:creationId xmlns:p14="http://schemas.microsoft.com/office/powerpoint/2010/main" val="637250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A07F-05D6-4BDE-8E15-18837AF24692}"/>
              </a:ext>
            </a:extLst>
          </p:cNvPr>
          <p:cNvSpPr>
            <a:spLocks noGrp="1"/>
          </p:cNvSpPr>
          <p:nvPr>
            <p:ph type="title"/>
          </p:nvPr>
        </p:nvSpPr>
        <p:spPr/>
        <p:txBody>
          <a:bodyPr/>
          <a:lstStyle/>
          <a:p>
            <a:r>
              <a:rPr lang="en-US" dirty="0"/>
              <a:t>Pig Overview</a:t>
            </a:r>
            <a:endParaRPr lang="en-IN" dirty="0"/>
          </a:p>
        </p:txBody>
      </p:sp>
      <p:pic>
        <p:nvPicPr>
          <p:cNvPr id="7" name="Content Placeholder 6">
            <a:extLst>
              <a:ext uri="{FF2B5EF4-FFF2-40B4-BE49-F238E27FC236}">
                <a16:creationId xmlns:a16="http://schemas.microsoft.com/office/drawing/2014/main" id="{B52323DC-50B9-3364-0317-A2DC2B8C3B17}"/>
              </a:ext>
            </a:extLst>
          </p:cNvPr>
          <p:cNvPicPr>
            <a:picLocks noGrp="1" noChangeAspect="1"/>
          </p:cNvPicPr>
          <p:nvPr>
            <p:ph idx="1"/>
          </p:nvPr>
        </p:nvPicPr>
        <p:blipFill>
          <a:blip r:embed="rId2"/>
          <a:stretch>
            <a:fillRect/>
          </a:stretch>
        </p:blipFill>
        <p:spPr>
          <a:xfrm>
            <a:off x="838200" y="2259126"/>
            <a:ext cx="10515600" cy="3484335"/>
          </a:xfrm>
        </p:spPr>
      </p:pic>
    </p:spTree>
    <p:extLst>
      <p:ext uri="{BB962C8B-B14F-4D97-AF65-F5344CB8AC3E}">
        <p14:creationId xmlns:p14="http://schemas.microsoft.com/office/powerpoint/2010/main" val="2697239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78FA-57DA-44AF-8335-F82DA9FD60C9}"/>
              </a:ext>
            </a:extLst>
          </p:cNvPr>
          <p:cNvSpPr>
            <a:spLocks noGrp="1"/>
          </p:cNvSpPr>
          <p:nvPr>
            <p:ph type="title"/>
          </p:nvPr>
        </p:nvSpPr>
        <p:spPr/>
        <p:txBody>
          <a:bodyPr/>
          <a:lstStyle/>
          <a:p>
            <a:r>
              <a:rPr lang="en-US" dirty="0"/>
              <a:t>Pig Features </a:t>
            </a:r>
            <a:endParaRPr lang="en-IN" dirty="0"/>
          </a:p>
        </p:txBody>
      </p:sp>
      <p:pic>
        <p:nvPicPr>
          <p:cNvPr id="5" name="Content Placeholder 4">
            <a:extLst>
              <a:ext uri="{FF2B5EF4-FFF2-40B4-BE49-F238E27FC236}">
                <a16:creationId xmlns:a16="http://schemas.microsoft.com/office/drawing/2014/main" id="{DCC19BE8-9773-436C-A475-F37F5E6289E7}"/>
              </a:ext>
            </a:extLst>
          </p:cNvPr>
          <p:cNvPicPr>
            <a:picLocks noGrp="1" noChangeAspect="1"/>
          </p:cNvPicPr>
          <p:nvPr>
            <p:ph idx="1"/>
          </p:nvPr>
        </p:nvPicPr>
        <p:blipFill>
          <a:blip r:embed="rId2"/>
          <a:stretch>
            <a:fillRect/>
          </a:stretch>
        </p:blipFill>
        <p:spPr>
          <a:xfrm>
            <a:off x="1943100" y="2291556"/>
            <a:ext cx="8305800" cy="3419475"/>
          </a:xfrm>
        </p:spPr>
      </p:pic>
    </p:spTree>
    <p:extLst>
      <p:ext uri="{BB962C8B-B14F-4D97-AF65-F5344CB8AC3E}">
        <p14:creationId xmlns:p14="http://schemas.microsoft.com/office/powerpoint/2010/main" val="1440123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3C17-1CDC-48A9-B332-39DFB928D2AA}"/>
              </a:ext>
            </a:extLst>
          </p:cNvPr>
          <p:cNvSpPr>
            <a:spLocks noGrp="1"/>
          </p:cNvSpPr>
          <p:nvPr>
            <p:ph type="title"/>
          </p:nvPr>
        </p:nvSpPr>
        <p:spPr/>
        <p:txBody>
          <a:bodyPr/>
          <a:lstStyle/>
          <a:p>
            <a:r>
              <a:rPr lang="en-US" dirty="0"/>
              <a:t>Pig v/s Map Reduce</a:t>
            </a:r>
            <a:endParaRPr lang="en-IN" dirty="0"/>
          </a:p>
        </p:txBody>
      </p:sp>
      <p:pic>
        <p:nvPicPr>
          <p:cNvPr id="5" name="Content Placeholder 4">
            <a:extLst>
              <a:ext uri="{FF2B5EF4-FFF2-40B4-BE49-F238E27FC236}">
                <a16:creationId xmlns:a16="http://schemas.microsoft.com/office/drawing/2014/main" id="{00B6B5D9-5824-45D4-A4AE-B932785B4C7C}"/>
              </a:ext>
            </a:extLst>
          </p:cNvPr>
          <p:cNvPicPr>
            <a:picLocks noGrp="1" noChangeAspect="1"/>
          </p:cNvPicPr>
          <p:nvPr>
            <p:ph idx="1"/>
          </p:nvPr>
        </p:nvPicPr>
        <p:blipFill>
          <a:blip r:embed="rId2"/>
          <a:stretch>
            <a:fillRect/>
          </a:stretch>
        </p:blipFill>
        <p:spPr>
          <a:xfrm>
            <a:off x="1643062" y="2382044"/>
            <a:ext cx="8296275" cy="3200400"/>
          </a:xfrm>
        </p:spPr>
      </p:pic>
    </p:spTree>
    <p:extLst>
      <p:ext uri="{BB962C8B-B14F-4D97-AF65-F5344CB8AC3E}">
        <p14:creationId xmlns:p14="http://schemas.microsoft.com/office/powerpoint/2010/main" val="3925029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C5DD-B370-4FBE-81C9-5CF2287E29CE}"/>
              </a:ext>
            </a:extLst>
          </p:cNvPr>
          <p:cNvSpPr>
            <a:spLocks noGrp="1"/>
          </p:cNvSpPr>
          <p:nvPr>
            <p:ph type="title"/>
          </p:nvPr>
        </p:nvSpPr>
        <p:spPr/>
        <p:txBody>
          <a:bodyPr/>
          <a:lstStyle/>
          <a:p>
            <a:r>
              <a:rPr lang="en-US" dirty="0"/>
              <a:t>Pig Architecture </a:t>
            </a:r>
            <a:endParaRPr lang="en-IN" dirty="0"/>
          </a:p>
        </p:txBody>
      </p:sp>
      <p:pic>
        <p:nvPicPr>
          <p:cNvPr id="5" name="Content Placeholder 4">
            <a:extLst>
              <a:ext uri="{FF2B5EF4-FFF2-40B4-BE49-F238E27FC236}">
                <a16:creationId xmlns:a16="http://schemas.microsoft.com/office/drawing/2014/main" id="{9B4ADA3B-428A-4932-B523-9940DE03490D}"/>
              </a:ext>
            </a:extLst>
          </p:cNvPr>
          <p:cNvPicPr>
            <a:picLocks noGrp="1" noChangeAspect="1"/>
          </p:cNvPicPr>
          <p:nvPr>
            <p:ph idx="1"/>
          </p:nvPr>
        </p:nvPicPr>
        <p:blipFill>
          <a:blip r:embed="rId2"/>
          <a:stretch>
            <a:fillRect/>
          </a:stretch>
        </p:blipFill>
        <p:spPr>
          <a:xfrm>
            <a:off x="1847850" y="1953419"/>
            <a:ext cx="8496300" cy="4095750"/>
          </a:xfrm>
        </p:spPr>
      </p:pic>
    </p:spTree>
    <p:extLst>
      <p:ext uri="{BB962C8B-B14F-4D97-AF65-F5344CB8AC3E}">
        <p14:creationId xmlns:p14="http://schemas.microsoft.com/office/powerpoint/2010/main" val="3089370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5C35-15B1-4932-8343-2290BBC20415}"/>
              </a:ext>
            </a:extLst>
          </p:cNvPr>
          <p:cNvSpPr>
            <a:spLocks noGrp="1"/>
          </p:cNvSpPr>
          <p:nvPr>
            <p:ph type="title"/>
          </p:nvPr>
        </p:nvSpPr>
        <p:spPr/>
        <p:txBody>
          <a:bodyPr/>
          <a:lstStyle/>
          <a:p>
            <a:r>
              <a:rPr lang="en-US" dirty="0"/>
              <a:t>Continue…</a:t>
            </a:r>
            <a:endParaRPr lang="en-IN" dirty="0"/>
          </a:p>
        </p:txBody>
      </p:sp>
      <p:pic>
        <p:nvPicPr>
          <p:cNvPr id="5" name="Content Placeholder 4">
            <a:extLst>
              <a:ext uri="{FF2B5EF4-FFF2-40B4-BE49-F238E27FC236}">
                <a16:creationId xmlns:a16="http://schemas.microsoft.com/office/drawing/2014/main" id="{550DE026-6932-4990-8A83-0C58D4EB7186}"/>
              </a:ext>
            </a:extLst>
          </p:cNvPr>
          <p:cNvPicPr>
            <a:picLocks noGrp="1" noChangeAspect="1"/>
          </p:cNvPicPr>
          <p:nvPr>
            <p:ph idx="1"/>
          </p:nvPr>
        </p:nvPicPr>
        <p:blipFill>
          <a:blip r:embed="rId2"/>
          <a:stretch>
            <a:fillRect/>
          </a:stretch>
        </p:blipFill>
        <p:spPr>
          <a:xfrm>
            <a:off x="2195078" y="1825625"/>
            <a:ext cx="7801844" cy="4351338"/>
          </a:xfrm>
        </p:spPr>
      </p:pic>
    </p:spTree>
    <p:extLst>
      <p:ext uri="{BB962C8B-B14F-4D97-AF65-F5344CB8AC3E}">
        <p14:creationId xmlns:p14="http://schemas.microsoft.com/office/powerpoint/2010/main" val="4145344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9C2C-B19E-4A4A-A63E-CDFBDED50F4F}"/>
              </a:ext>
            </a:extLst>
          </p:cNvPr>
          <p:cNvSpPr>
            <a:spLocks noGrp="1"/>
          </p:cNvSpPr>
          <p:nvPr>
            <p:ph type="title"/>
          </p:nvPr>
        </p:nvSpPr>
        <p:spPr/>
        <p:txBody>
          <a:bodyPr/>
          <a:lstStyle/>
          <a:p>
            <a:r>
              <a:rPr lang="en-US" dirty="0"/>
              <a:t>Pig Execution mode</a:t>
            </a:r>
            <a:endParaRPr lang="en-IN" dirty="0"/>
          </a:p>
        </p:txBody>
      </p:sp>
      <p:sp>
        <p:nvSpPr>
          <p:cNvPr id="4" name="Content Placeholder 3">
            <a:extLst>
              <a:ext uri="{FF2B5EF4-FFF2-40B4-BE49-F238E27FC236}">
                <a16:creationId xmlns:a16="http://schemas.microsoft.com/office/drawing/2014/main" id="{E160D4BE-2A11-5161-86BE-25E73A1A71EA}"/>
              </a:ext>
            </a:extLst>
          </p:cNvPr>
          <p:cNvSpPr>
            <a:spLocks noGrp="1"/>
          </p:cNvSpPr>
          <p:nvPr>
            <p:ph idx="1"/>
          </p:nvPr>
        </p:nvSpPr>
        <p:spPr/>
        <p:txBody>
          <a:bodyPr>
            <a:normAutofit/>
          </a:bodyPr>
          <a:lstStyle/>
          <a:p>
            <a:pPr marL="0" indent="0">
              <a:buNone/>
            </a:pPr>
            <a:r>
              <a:rPr lang="en-US" sz="1500" b="1" dirty="0"/>
              <a:t>1.Local Mode : </a:t>
            </a:r>
          </a:p>
          <a:p>
            <a:pPr marL="0" indent="0">
              <a:buNone/>
            </a:pPr>
            <a:r>
              <a:rPr lang="en-US" sz="1500" dirty="0"/>
              <a:t>Data will be used from local file system , commands will run locally.</a:t>
            </a:r>
          </a:p>
          <a:p>
            <a:pPr marL="0" indent="0">
              <a:buNone/>
            </a:pPr>
            <a:r>
              <a:rPr lang="en-US" sz="1500" dirty="0"/>
              <a:t>	[</a:t>
            </a:r>
            <a:r>
              <a:rPr lang="en-US" sz="1500" dirty="0" err="1"/>
              <a:t>Cloudera@quickstart</a:t>
            </a:r>
            <a:r>
              <a:rPr lang="en-US" sz="1500" dirty="0"/>
              <a:t> ~]$ </a:t>
            </a:r>
            <a:r>
              <a:rPr lang="en-US" sz="1500" b="1" dirty="0"/>
              <a:t>pig –x local</a:t>
            </a:r>
          </a:p>
          <a:p>
            <a:endParaRPr lang="en-US" sz="1500" dirty="0"/>
          </a:p>
          <a:p>
            <a:pPr marL="0" indent="0">
              <a:buNone/>
            </a:pPr>
            <a:r>
              <a:rPr lang="en-US" sz="1500" b="1" dirty="0"/>
              <a:t>2.MapReduce Mode (HDFS Mode):</a:t>
            </a:r>
          </a:p>
          <a:p>
            <a:pPr marL="0" indent="0">
              <a:buNone/>
            </a:pPr>
            <a:r>
              <a:rPr lang="en-US" sz="1500" dirty="0"/>
              <a:t>Data Should be part of HDFS and Commands will run in MapReduce (Hadoop).</a:t>
            </a:r>
          </a:p>
          <a:p>
            <a:pPr marL="0" indent="0">
              <a:buNone/>
            </a:pPr>
            <a:r>
              <a:rPr lang="en-US" sz="1500" dirty="0"/>
              <a:t>	 [Cloudera@quickstart ~]$ </a:t>
            </a:r>
            <a:r>
              <a:rPr lang="en-US" sz="1500" b="1" dirty="0"/>
              <a:t>pig –x </a:t>
            </a:r>
            <a:r>
              <a:rPr lang="en-US" sz="1500" b="1" dirty="0" err="1"/>
              <a:t>mapreduce</a:t>
            </a:r>
            <a:r>
              <a:rPr lang="en-US" sz="1500" b="1" dirty="0"/>
              <a:t>  or </a:t>
            </a:r>
            <a:r>
              <a:rPr lang="en-US" sz="1500" dirty="0"/>
              <a:t>[Cloudera@quickstart ~]$ </a:t>
            </a:r>
            <a:r>
              <a:rPr lang="en-US" sz="1500" b="1" dirty="0"/>
              <a:t>pig </a:t>
            </a:r>
            <a:endParaRPr lang="en-IN" sz="1500" dirty="0"/>
          </a:p>
        </p:txBody>
      </p:sp>
    </p:spTree>
    <p:extLst>
      <p:ext uri="{BB962C8B-B14F-4D97-AF65-F5344CB8AC3E}">
        <p14:creationId xmlns:p14="http://schemas.microsoft.com/office/powerpoint/2010/main" val="427962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C442-956E-45F6-3F32-E0FB02E94EF2}"/>
              </a:ext>
            </a:extLst>
          </p:cNvPr>
          <p:cNvSpPr>
            <a:spLocks noGrp="1"/>
          </p:cNvSpPr>
          <p:nvPr>
            <p:ph type="title"/>
          </p:nvPr>
        </p:nvSpPr>
        <p:spPr/>
        <p:txBody>
          <a:bodyPr>
            <a:normAutofit/>
          </a:bodyPr>
          <a:lstStyle/>
          <a:p>
            <a:pPr marL="0" indent="0"/>
            <a:r>
              <a:rPr lang="en-US" sz="2000" b="1" dirty="0"/>
              <a:t>1.Local Mode : </a:t>
            </a:r>
            <a:br>
              <a:rPr lang="en-US" sz="2000" b="1" dirty="0"/>
            </a:br>
            <a:r>
              <a:rPr lang="en-US" sz="2000" dirty="0"/>
              <a:t>Data will be used from local file system , commands will run locally.</a:t>
            </a:r>
            <a:br>
              <a:rPr lang="en-US" sz="2000" dirty="0"/>
            </a:br>
            <a:r>
              <a:rPr lang="en-US" sz="2000" dirty="0"/>
              <a:t>	[Cloudera@quickstart ~]$ </a:t>
            </a:r>
            <a:r>
              <a:rPr lang="en-US" sz="2000" b="1" dirty="0"/>
              <a:t>pig –x local</a:t>
            </a:r>
            <a:br>
              <a:rPr lang="en-US" sz="2000" b="1" dirty="0"/>
            </a:br>
            <a:endParaRPr lang="en-IN" sz="2000" dirty="0"/>
          </a:p>
        </p:txBody>
      </p:sp>
      <p:pic>
        <p:nvPicPr>
          <p:cNvPr id="5" name="Content Placeholder 4">
            <a:extLst>
              <a:ext uri="{FF2B5EF4-FFF2-40B4-BE49-F238E27FC236}">
                <a16:creationId xmlns:a16="http://schemas.microsoft.com/office/drawing/2014/main" id="{44CC0EB7-9BDA-802A-1D09-DC75CB86B264}"/>
              </a:ext>
            </a:extLst>
          </p:cNvPr>
          <p:cNvPicPr>
            <a:picLocks noGrp="1" noChangeAspect="1"/>
          </p:cNvPicPr>
          <p:nvPr>
            <p:ph idx="1"/>
          </p:nvPr>
        </p:nvPicPr>
        <p:blipFill>
          <a:blip r:embed="rId2"/>
          <a:stretch>
            <a:fillRect/>
          </a:stretch>
        </p:blipFill>
        <p:spPr>
          <a:xfrm>
            <a:off x="851196" y="1825625"/>
            <a:ext cx="10489608" cy="4351338"/>
          </a:xfrm>
        </p:spPr>
      </p:pic>
    </p:spTree>
    <p:extLst>
      <p:ext uri="{BB962C8B-B14F-4D97-AF65-F5344CB8AC3E}">
        <p14:creationId xmlns:p14="http://schemas.microsoft.com/office/powerpoint/2010/main" val="1975776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15E046-F83D-D3B2-E619-6AD587E63F8C}"/>
              </a:ext>
            </a:extLst>
          </p:cNvPr>
          <p:cNvPicPr>
            <a:picLocks noGrp="1" noChangeAspect="1"/>
          </p:cNvPicPr>
          <p:nvPr>
            <p:ph idx="1"/>
          </p:nvPr>
        </p:nvPicPr>
        <p:blipFill>
          <a:blip r:embed="rId2"/>
          <a:stretch>
            <a:fillRect/>
          </a:stretch>
        </p:blipFill>
        <p:spPr>
          <a:xfrm>
            <a:off x="2107273" y="1825625"/>
            <a:ext cx="7977453" cy="4351338"/>
          </a:xfrm>
        </p:spPr>
      </p:pic>
    </p:spTree>
    <p:extLst>
      <p:ext uri="{BB962C8B-B14F-4D97-AF65-F5344CB8AC3E}">
        <p14:creationId xmlns:p14="http://schemas.microsoft.com/office/powerpoint/2010/main" val="373196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D8F2CB-D463-4D28-9AB1-BEE8DE1544F4}"/>
              </a:ext>
            </a:extLst>
          </p:cNvPr>
          <p:cNvPicPr>
            <a:picLocks noGrp="1" noChangeAspect="1"/>
          </p:cNvPicPr>
          <p:nvPr>
            <p:ph idx="1"/>
          </p:nvPr>
        </p:nvPicPr>
        <p:blipFill>
          <a:blip r:embed="rId2"/>
          <a:stretch>
            <a:fillRect/>
          </a:stretch>
        </p:blipFill>
        <p:spPr>
          <a:xfrm>
            <a:off x="2214562" y="2086769"/>
            <a:ext cx="7762875" cy="3829050"/>
          </a:xfrm>
        </p:spPr>
      </p:pic>
    </p:spTree>
    <p:extLst>
      <p:ext uri="{BB962C8B-B14F-4D97-AF65-F5344CB8AC3E}">
        <p14:creationId xmlns:p14="http://schemas.microsoft.com/office/powerpoint/2010/main" val="211191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D79E-1B3E-6A87-F6A9-F4050A847E9E}"/>
              </a:ext>
            </a:extLst>
          </p:cNvPr>
          <p:cNvSpPr>
            <a:spLocks noGrp="1"/>
          </p:cNvSpPr>
          <p:nvPr>
            <p:ph type="title"/>
          </p:nvPr>
        </p:nvSpPr>
        <p:spPr/>
        <p:txBody>
          <a:bodyPr>
            <a:normAutofit/>
          </a:bodyPr>
          <a:lstStyle/>
          <a:p>
            <a:pPr marL="0" indent="0"/>
            <a:r>
              <a:rPr lang="en-US" sz="2000" b="1" dirty="0"/>
              <a:t>2.MapReduce Mode (HDFS Mode):</a:t>
            </a:r>
            <a:br>
              <a:rPr lang="en-US" sz="2000" b="1" dirty="0"/>
            </a:br>
            <a:r>
              <a:rPr lang="en-US" sz="2000" dirty="0"/>
              <a:t>Data Should be part of HDFS and Commands will run in MapReduce (Hadoop).</a:t>
            </a:r>
            <a:br>
              <a:rPr lang="en-US" sz="2000" dirty="0"/>
            </a:br>
            <a:r>
              <a:rPr lang="en-US" sz="2000" dirty="0"/>
              <a:t>	 [Cloudera@quickstart ~]$ </a:t>
            </a:r>
            <a:r>
              <a:rPr lang="en-US" sz="2000" b="1" dirty="0"/>
              <a:t>pig –x </a:t>
            </a:r>
            <a:r>
              <a:rPr lang="en-US" sz="2000" b="1" dirty="0" err="1"/>
              <a:t>mapreduce</a:t>
            </a:r>
            <a:r>
              <a:rPr lang="en-US" sz="2000" b="1" dirty="0"/>
              <a:t>  or </a:t>
            </a:r>
            <a:r>
              <a:rPr lang="en-US" sz="2000" dirty="0"/>
              <a:t>[Cloudera@quickstart ~]$ </a:t>
            </a:r>
            <a:r>
              <a:rPr lang="en-US" sz="2000" b="1" dirty="0"/>
              <a:t>pig </a:t>
            </a:r>
            <a:br>
              <a:rPr lang="en-IN" sz="2000" dirty="0"/>
            </a:br>
            <a:endParaRPr lang="en-IN" sz="2000" dirty="0"/>
          </a:p>
        </p:txBody>
      </p:sp>
      <p:pic>
        <p:nvPicPr>
          <p:cNvPr id="9" name="Content Placeholder 8">
            <a:extLst>
              <a:ext uri="{FF2B5EF4-FFF2-40B4-BE49-F238E27FC236}">
                <a16:creationId xmlns:a16="http://schemas.microsoft.com/office/drawing/2014/main" id="{98422987-C099-613D-4086-611C9C1E60B9}"/>
              </a:ext>
            </a:extLst>
          </p:cNvPr>
          <p:cNvPicPr>
            <a:picLocks noGrp="1" noChangeAspect="1"/>
          </p:cNvPicPr>
          <p:nvPr>
            <p:ph idx="1"/>
          </p:nvPr>
        </p:nvPicPr>
        <p:blipFill>
          <a:blip r:embed="rId2"/>
          <a:stretch>
            <a:fillRect/>
          </a:stretch>
        </p:blipFill>
        <p:spPr>
          <a:xfrm>
            <a:off x="2002627" y="1825625"/>
            <a:ext cx="8186745" cy="4351338"/>
          </a:xfrm>
        </p:spPr>
      </p:pic>
    </p:spTree>
    <p:extLst>
      <p:ext uri="{BB962C8B-B14F-4D97-AF65-F5344CB8AC3E}">
        <p14:creationId xmlns:p14="http://schemas.microsoft.com/office/powerpoint/2010/main" val="401001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ABED08-2ACD-448A-0805-6A29BB00794C}"/>
              </a:ext>
            </a:extLst>
          </p:cNvPr>
          <p:cNvPicPr>
            <a:picLocks noGrp="1" noChangeAspect="1"/>
          </p:cNvPicPr>
          <p:nvPr>
            <p:ph idx="1"/>
          </p:nvPr>
        </p:nvPicPr>
        <p:blipFill>
          <a:blip r:embed="rId2"/>
          <a:stretch>
            <a:fillRect/>
          </a:stretch>
        </p:blipFill>
        <p:spPr>
          <a:xfrm>
            <a:off x="2123864" y="1825625"/>
            <a:ext cx="7944272" cy="4351338"/>
          </a:xfrm>
        </p:spPr>
      </p:pic>
    </p:spTree>
    <p:extLst>
      <p:ext uri="{BB962C8B-B14F-4D97-AF65-F5344CB8AC3E}">
        <p14:creationId xmlns:p14="http://schemas.microsoft.com/office/powerpoint/2010/main" val="2567899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B8601A-1C1D-96E7-8178-5D5A3F669B61}"/>
              </a:ext>
            </a:extLst>
          </p:cNvPr>
          <p:cNvPicPr>
            <a:picLocks noGrp="1" noChangeAspect="1"/>
          </p:cNvPicPr>
          <p:nvPr>
            <p:ph idx="1"/>
          </p:nvPr>
        </p:nvPicPr>
        <p:blipFill>
          <a:blip r:embed="rId2"/>
          <a:stretch>
            <a:fillRect/>
          </a:stretch>
        </p:blipFill>
        <p:spPr>
          <a:xfrm>
            <a:off x="1318005" y="1825625"/>
            <a:ext cx="9555990" cy="4351338"/>
          </a:xfrm>
        </p:spPr>
      </p:pic>
    </p:spTree>
    <p:extLst>
      <p:ext uri="{BB962C8B-B14F-4D97-AF65-F5344CB8AC3E}">
        <p14:creationId xmlns:p14="http://schemas.microsoft.com/office/powerpoint/2010/main" val="4207783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B84816-0553-B021-8ECC-3E4F26FA114C}"/>
              </a:ext>
            </a:extLst>
          </p:cNvPr>
          <p:cNvPicPr>
            <a:picLocks noGrp="1" noChangeAspect="1"/>
          </p:cNvPicPr>
          <p:nvPr>
            <p:ph idx="1"/>
          </p:nvPr>
        </p:nvPicPr>
        <p:blipFill>
          <a:blip r:embed="rId2"/>
          <a:stretch>
            <a:fillRect/>
          </a:stretch>
        </p:blipFill>
        <p:spPr>
          <a:xfrm>
            <a:off x="2086689" y="1825625"/>
            <a:ext cx="8018622" cy="4351338"/>
          </a:xfrm>
        </p:spPr>
      </p:pic>
    </p:spTree>
    <p:extLst>
      <p:ext uri="{BB962C8B-B14F-4D97-AF65-F5344CB8AC3E}">
        <p14:creationId xmlns:p14="http://schemas.microsoft.com/office/powerpoint/2010/main" val="1664360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DD5B-A923-4C48-B7D5-C011E6B784D5}"/>
              </a:ext>
            </a:extLst>
          </p:cNvPr>
          <p:cNvSpPr>
            <a:spLocks noGrp="1"/>
          </p:cNvSpPr>
          <p:nvPr>
            <p:ph type="title"/>
          </p:nvPr>
        </p:nvSpPr>
        <p:spPr/>
        <p:txBody>
          <a:bodyPr/>
          <a:lstStyle/>
          <a:p>
            <a:r>
              <a:rPr lang="en-US" dirty="0"/>
              <a:t>Pig Data Types</a:t>
            </a:r>
            <a:endParaRPr lang="en-IN" dirty="0"/>
          </a:p>
        </p:txBody>
      </p:sp>
      <p:pic>
        <p:nvPicPr>
          <p:cNvPr id="5" name="Content Placeholder 4">
            <a:extLst>
              <a:ext uri="{FF2B5EF4-FFF2-40B4-BE49-F238E27FC236}">
                <a16:creationId xmlns:a16="http://schemas.microsoft.com/office/drawing/2014/main" id="{A43B59E2-2729-4811-9511-B8796FDC02AF}"/>
              </a:ext>
            </a:extLst>
          </p:cNvPr>
          <p:cNvPicPr>
            <a:picLocks noGrp="1" noChangeAspect="1"/>
          </p:cNvPicPr>
          <p:nvPr>
            <p:ph idx="1"/>
          </p:nvPr>
        </p:nvPicPr>
        <p:blipFill>
          <a:blip r:embed="rId2"/>
          <a:stretch>
            <a:fillRect/>
          </a:stretch>
        </p:blipFill>
        <p:spPr>
          <a:xfrm>
            <a:off x="1714500" y="2005806"/>
            <a:ext cx="8763000" cy="3990975"/>
          </a:xfrm>
        </p:spPr>
      </p:pic>
    </p:spTree>
    <p:extLst>
      <p:ext uri="{BB962C8B-B14F-4D97-AF65-F5344CB8AC3E}">
        <p14:creationId xmlns:p14="http://schemas.microsoft.com/office/powerpoint/2010/main" val="976420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A359-0575-46A9-B5BC-5DA56F7F3E0C}"/>
              </a:ext>
            </a:extLst>
          </p:cNvPr>
          <p:cNvSpPr>
            <a:spLocks noGrp="1"/>
          </p:cNvSpPr>
          <p:nvPr>
            <p:ph type="title"/>
          </p:nvPr>
        </p:nvSpPr>
        <p:spPr/>
        <p:txBody>
          <a:bodyPr/>
          <a:lstStyle/>
          <a:p>
            <a:r>
              <a:rPr lang="en-US" dirty="0"/>
              <a:t>Complex Data Type</a:t>
            </a:r>
            <a:endParaRPr lang="en-IN" dirty="0"/>
          </a:p>
        </p:txBody>
      </p:sp>
      <p:pic>
        <p:nvPicPr>
          <p:cNvPr id="5" name="Content Placeholder 4">
            <a:extLst>
              <a:ext uri="{FF2B5EF4-FFF2-40B4-BE49-F238E27FC236}">
                <a16:creationId xmlns:a16="http://schemas.microsoft.com/office/drawing/2014/main" id="{9AF81468-85A7-46F0-93CC-D5F2FDB37531}"/>
              </a:ext>
            </a:extLst>
          </p:cNvPr>
          <p:cNvPicPr>
            <a:picLocks noGrp="1" noChangeAspect="1"/>
          </p:cNvPicPr>
          <p:nvPr>
            <p:ph idx="1"/>
          </p:nvPr>
        </p:nvPicPr>
        <p:blipFill>
          <a:blip r:embed="rId2"/>
          <a:stretch>
            <a:fillRect/>
          </a:stretch>
        </p:blipFill>
        <p:spPr>
          <a:xfrm>
            <a:off x="1714500" y="2177256"/>
            <a:ext cx="8763000" cy="3648075"/>
          </a:xfrm>
        </p:spPr>
      </p:pic>
    </p:spTree>
    <p:extLst>
      <p:ext uri="{BB962C8B-B14F-4D97-AF65-F5344CB8AC3E}">
        <p14:creationId xmlns:p14="http://schemas.microsoft.com/office/powerpoint/2010/main" val="1511599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E226D6-FDEF-4280-8219-E1462F4D8DAB}"/>
              </a:ext>
            </a:extLst>
          </p:cNvPr>
          <p:cNvPicPr>
            <a:picLocks noGrp="1" noChangeAspect="1"/>
          </p:cNvPicPr>
          <p:nvPr>
            <p:ph idx="1"/>
          </p:nvPr>
        </p:nvPicPr>
        <p:blipFill>
          <a:blip r:embed="rId2"/>
          <a:stretch>
            <a:fillRect/>
          </a:stretch>
        </p:blipFill>
        <p:spPr>
          <a:xfrm>
            <a:off x="2187363" y="1443964"/>
            <a:ext cx="7817273" cy="4351338"/>
          </a:xfrm>
        </p:spPr>
      </p:pic>
    </p:spTree>
    <p:extLst>
      <p:ext uri="{BB962C8B-B14F-4D97-AF65-F5344CB8AC3E}">
        <p14:creationId xmlns:p14="http://schemas.microsoft.com/office/powerpoint/2010/main" val="530895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EE97-BE91-66C7-AA29-48CB6F790B7E}"/>
              </a:ext>
            </a:extLst>
          </p:cNvPr>
          <p:cNvSpPr>
            <a:spLocks noGrp="1"/>
          </p:cNvSpPr>
          <p:nvPr>
            <p:ph type="title"/>
          </p:nvPr>
        </p:nvSpPr>
        <p:spPr/>
        <p:txBody>
          <a:bodyPr>
            <a:normAutofit/>
          </a:bodyPr>
          <a:lstStyle/>
          <a:p>
            <a:r>
              <a:rPr lang="en-US" sz="2500" b="1" dirty="0"/>
              <a:t>Execution Mechanisms(How many ways we can execute pig scripts)</a:t>
            </a:r>
            <a:endParaRPr lang="en-IN" sz="2500" b="1" dirty="0"/>
          </a:p>
        </p:txBody>
      </p:sp>
      <p:sp>
        <p:nvSpPr>
          <p:cNvPr id="3" name="Content Placeholder 2">
            <a:extLst>
              <a:ext uri="{FF2B5EF4-FFF2-40B4-BE49-F238E27FC236}">
                <a16:creationId xmlns:a16="http://schemas.microsoft.com/office/drawing/2014/main" id="{D9FDF814-6149-F418-761C-424791C9B10F}"/>
              </a:ext>
            </a:extLst>
          </p:cNvPr>
          <p:cNvSpPr>
            <a:spLocks noGrp="1"/>
          </p:cNvSpPr>
          <p:nvPr>
            <p:ph idx="1"/>
          </p:nvPr>
        </p:nvSpPr>
        <p:spPr/>
        <p:txBody>
          <a:bodyPr>
            <a:normAutofit lnSpcReduction="10000"/>
          </a:bodyPr>
          <a:lstStyle/>
          <a:p>
            <a:pPr marL="0" indent="0">
              <a:buNone/>
            </a:pPr>
            <a:r>
              <a:rPr lang="en-US" sz="2000" b="1" dirty="0"/>
              <a:t>1.Interactive Mode (in grunt shell) </a:t>
            </a:r>
          </a:p>
          <a:p>
            <a:pPr marL="0" indent="0">
              <a:buNone/>
            </a:pPr>
            <a:r>
              <a:rPr lang="en-US" sz="2000" dirty="0"/>
              <a:t>In interactive mode individual commands are executed separately one after another </a:t>
            </a:r>
          </a:p>
          <a:p>
            <a:pPr marL="0" indent="0">
              <a:buNone/>
            </a:pPr>
            <a:r>
              <a:rPr lang="en-US" sz="2000" dirty="0"/>
              <a:t>For Ex:</a:t>
            </a:r>
          </a:p>
          <a:p>
            <a:pPr marL="0" indent="0">
              <a:buNone/>
            </a:pPr>
            <a:r>
              <a:rPr lang="en-US" sz="2000" dirty="0"/>
              <a:t>grunt&gt; customers  = LOAD ‘home/</a:t>
            </a:r>
            <a:r>
              <a:rPr lang="en-US" sz="2000" dirty="0" err="1"/>
              <a:t>cloudera</a:t>
            </a:r>
            <a:r>
              <a:rPr lang="en-US" sz="2000" dirty="0"/>
              <a:t>/training/</a:t>
            </a:r>
            <a:r>
              <a:rPr lang="en-US" sz="2000" dirty="0" err="1"/>
              <a:t>pigdata</a:t>
            </a:r>
            <a:r>
              <a:rPr lang="en-US" sz="2000" dirty="0"/>
              <a:t>/customers.txt’ USING </a:t>
            </a:r>
            <a:r>
              <a:rPr lang="en-US" sz="2000" dirty="0" err="1"/>
              <a:t>pigstorage</a:t>
            </a:r>
            <a:r>
              <a:rPr lang="en-US" sz="2000" dirty="0"/>
              <a:t>(‘,’);</a:t>
            </a:r>
          </a:p>
          <a:p>
            <a:pPr marL="0" indent="0">
              <a:buNone/>
            </a:pPr>
            <a:r>
              <a:rPr lang="en-US" sz="2000" dirty="0"/>
              <a:t>grunt&gt; DUMP customers;</a:t>
            </a:r>
          </a:p>
          <a:p>
            <a:pPr marL="0" indent="0">
              <a:buNone/>
            </a:pPr>
            <a:endParaRPr lang="en-US" sz="2000" b="1" dirty="0"/>
          </a:p>
          <a:p>
            <a:pPr marL="0" indent="0">
              <a:buNone/>
            </a:pPr>
            <a:r>
              <a:rPr lang="en-US" sz="2000" b="1" dirty="0"/>
              <a:t>2.Batch Mode (in UNIX / Linux prompt)</a:t>
            </a:r>
          </a:p>
          <a:p>
            <a:pPr marL="0" indent="0">
              <a:buNone/>
            </a:pPr>
            <a:r>
              <a:rPr lang="en-US" sz="2000" dirty="0"/>
              <a:t>For Ex: [Cloudera@quickstart ~]$ </a:t>
            </a:r>
            <a:r>
              <a:rPr lang="en-US" sz="2000" b="1" dirty="0"/>
              <a:t>cat </a:t>
            </a:r>
            <a:r>
              <a:rPr lang="en-US" sz="2000" b="1" dirty="0" err="1"/>
              <a:t>Pig_Local.pig</a:t>
            </a:r>
            <a:endParaRPr lang="en-US" sz="2000" b="1" dirty="0"/>
          </a:p>
          <a:p>
            <a:pPr marL="0" indent="0">
              <a:buNone/>
            </a:pPr>
            <a:r>
              <a:rPr lang="en-US" sz="2000" dirty="0"/>
              <a:t>customers  = LOAD ‘home/</a:t>
            </a:r>
            <a:r>
              <a:rPr lang="en-US" sz="2000" dirty="0" err="1"/>
              <a:t>cloudera</a:t>
            </a:r>
            <a:r>
              <a:rPr lang="en-US" sz="2000" dirty="0"/>
              <a:t>/training/</a:t>
            </a:r>
            <a:r>
              <a:rPr lang="en-US" sz="2000" dirty="0" err="1"/>
              <a:t>pigdata</a:t>
            </a:r>
            <a:r>
              <a:rPr lang="en-US" sz="2000" dirty="0"/>
              <a:t>/customers.txt’ USING </a:t>
            </a:r>
            <a:r>
              <a:rPr lang="en-US" sz="2000" dirty="0" err="1"/>
              <a:t>pigstorage</a:t>
            </a:r>
            <a:r>
              <a:rPr lang="en-US" sz="2000" dirty="0"/>
              <a:t>(‘,’) as </a:t>
            </a:r>
          </a:p>
          <a:p>
            <a:pPr marL="0" indent="0">
              <a:buNone/>
            </a:pPr>
            <a:r>
              <a:rPr lang="en-US" sz="2000" dirty="0"/>
              <a:t>(</a:t>
            </a:r>
            <a:r>
              <a:rPr lang="en-US" sz="2000" dirty="0" err="1"/>
              <a:t>id:int</a:t>
            </a:r>
            <a:r>
              <a:rPr lang="en-US" sz="2000" dirty="0"/>
              <a:t>, name: </a:t>
            </a:r>
            <a:r>
              <a:rPr lang="en-US" sz="2000" dirty="0" err="1"/>
              <a:t>chararray</a:t>
            </a:r>
            <a:r>
              <a:rPr lang="en-US" sz="2000" dirty="0"/>
              <a:t>, age : int ,address: </a:t>
            </a:r>
            <a:r>
              <a:rPr lang="en-US" sz="2000" dirty="0" err="1"/>
              <a:t>chararray</a:t>
            </a:r>
            <a:r>
              <a:rPr lang="en-US" sz="2000" dirty="0"/>
              <a:t>, salary : int);</a:t>
            </a:r>
          </a:p>
          <a:p>
            <a:pPr marL="0" indent="0">
              <a:buNone/>
            </a:pPr>
            <a:r>
              <a:rPr lang="en-US" sz="2000" dirty="0"/>
              <a:t>DUMP customers;</a:t>
            </a:r>
          </a:p>
          <a:p>
            <a:pPr marL="0" indent="0">
              <a:buNone/>
            </a:pPr>
            <a:endParaRPr lang="en-US" sz="2000" b="1" dirty="0"/>
          </a:p>
          <a:p>
            <a:pPr marL="0" indent="0">
              <a:buNone/>
            </a:pPr>
            <a:endParaRPr lang="en-IN" dirty="0"/>
          </a:p>
        </p:txBody>
      </p:sp>
    </p:spTree>
    <p:extLst>
      <p:ext uri="{BB962C8B-B14F-4D97-AF65-F5344CB8AC3E}">
        <p14:creationId xmlns:p14="http://schemas.microsoft.com/office/powerpoint/2010/main" val="2565787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02E8-70A4-C6E7-FB87-0184C97B983C}"/>
              </a:ext>
            </a:extLst>
          </p:cNvPr>
          <p:cNvSpPr>
            <a:spLocks noGrp="1"/>
          </p:cNvSpPr>
          <p:nvPr>
            <p:ph type="title"/>
          </p:nvPr>
        </p:nvSpPr>
        <p:spPr/>
        <p:txBody>
          <a:bodyPr>
            <a:noAutofit/>
          </a:bodyPr>
          <a:lstStyle/>
          <a:p>
            <a:pPr marL="0" indent="0"/>
            <a:r>
              <a:rPr lang="en-US" sz="1500" b="1" dirty="0"/>
              <a:t>1.Interactive Mode (in grunt shell) </a:t>
            </a:r>
            <a:br>
              <a:rPr lang="en-US" sz="1500" b="1" dirty="0"/>
            </a:br>
            <a:r>
              <a:rPr lang="en-US" sz="1500" b="1" dirty="0"/>
              <a:t>	</a:t>
            </a:r>
            <a:r>
              <a:rPr lang="en-US" sz="1500" dirty="0"/>
              <a:t>In interactive mode individual commands are executed separately one after another </a:t>
            </a:r>
            <a:br>
              <a:rPr lang="en-US" sz="1500" dirty="0"/>
            </a:br>
            <a:r>
              <a:rPr lang="en-US" sz="1500" dirty="0"/>
              <a:t>For Ex:</a:t>
            </a:r>
            <a:br>
              <a:rPr lang="en-US" sz="1500" dirty="0"/>
            </a:br>
            <a:r>
              <a:rPr lang="en-US" sz="1500" dirty="0"/>
              <a:t>	grunt&gt; customers  = LOAD ‘home/</a:t>
            </a:r>
            <a:r>
              <a:rPr lang="en-US" sz="1500" dirty="0" err="1"/>
              <a:t>cloudera</a:t>
            </a:r>
            <a:r>
              <a:rPr lang="en-US" sz="1500" dirty="0"/>
              <a:t>/training/</a:t>
            </a:r>
            <a:r>
              <a:rPr lang="en-US" sz="1500" dirty="0" err="1"/>
              <a:t>pigdata</a:t>
            </a:r>
            <a:r>
              <a:rPr lang="en-US" sz="1500" dirty="0"/>
              <a:t>/customers.txt’ USING </a:t>
            </a:r>
            <a:r>
              <a:rPr lang="en-US" sz="1500" dirty="0" err="1"/>
              <a:t>pigstorage</a:t>
            </a:r>
            <a:r>
              <a:rPr lang="en-US" sz="1500" dirty="0"/>
              <a:t>(‘,’);</a:t>
            </a:r>
            <a:br>
              <a:rPr lang="en-US" sz="1500" dirty="0"/>
            </a:br>
            <a:r>
              <a:rPr lang="en-US" sz="1500" dirty="0"/>
              <a:t>	grunt&gt; DUMP customers;</a:t>
            </a:r>
            <a:br>
              <a:rPr lang="en-US" sz="1500" dirty="0"/>
            </a:br>
            <a:endParaRPr lang="en-IN" sz="1500" dirty="0"/>
          </a:p>
        </p:txBody>
      </p:sp>
      <p:pic>
        <p:nvPicPr>
          <p:cNvPr id="5" name="Content Placeholder 4">
            <a:extLst>
              <a:ext uri="{FF2B5EF4-FFF2-40B4-BE49-F238E27FC236}">
                <a16:creationId xmlns:a16="http://schemas.microsoft.com/office/drawing/2014/main" id="{F960C2EF-1D0E-57C3-B930-F0D120C05627}"/>
              </a:ext>
            </a:extLst>
          </p:cNvPr>
          <p:cNvPicPr>
            <a:picLocks noGrp="1" noChangeAspect="1"/>
          </p:cNvPicPr>
          <p:nvPr>
            <p:ph idx="1"/>
          </p:nvPr>
        </p:nvPicPr>
        <p:blipFill>
          <a:blip r:embed="rId2"/>
          <a:stretch>
            <a:fillRect/>
          </a:stretch>
        </p:blipFill>
        <p:spPr>
          <a:xfrm>
            <a:off x="2938197" y="1825625"/>
            <a:ext cx="6315605" cy="4351338"/>
          </a:xfrm>
        </p:spPr>
      </p:pic>
    </p:spTree>
    <p:extLst>
      <p:ext uri="{BB962C8B-B14F-4D97-AF65-F5344CB8AC3E}">
        <p14:creationId xmlns:p14="http://schemas.microsoft.com/office/powerpoint/2010/main" val="3127389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322B4A-4D9D-2332-35EC-ABA4D86CBFD6}"/>
              </a:ext>
            </a:extLst>
          </p:cNvPr>
          <p:cNvPicPr>
            <a:picLocks noGrp="1" noChangeAspect="1"/>
          </p:cNvPicPr>
          <p:nvPr>
            <p:ph idx="1"/>
          </p:nvPr>
        </p:nvPicPr>
        <p:blipFill>
          <a:blip r:embed="rId2"/>
          <a:stretch>
            <a:fillRect/>
          </a:stretch>
        </p:blipFill>
        <p:spPr>
          <a:xfrm>
            <a:off x="1027475" y="1825625"/>
            <a:ext cx="10137050" cy="4351338"/>
          </a:xfrm>
        </p:spPr>
      </p:pic>
    </p:spTree>
    <p:extLst>
      <p:ext uri="{BB962C8B-B14F-4D97-AF65-F5344CB8AC3E}">
        <p14:creationId xmlns:p14="http://schemas.microsoft.com/office/powerpoint/2010/main" val="178917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BDEC66-0095-4555-BCF4-F30DF3DFF499}"/>
              </a:ext>
            </a:extLst>
          </p:cNvPr>
          <p:cNvPicPr>
            <a:picLocks noGrp="1" noChangeAspect="1"/>
          </p:cNvPicPr>
          <p:nvPr>
            <p:ph idx="1"/>
          </p:nvPr>
        </p:nvPicPr>
        <p:blipFill>
          <a:blip r:embed="rId2"/>
          <a:stretch>
            <a:fillRect/>
          </a:stretch>
        </p:blipFill>
        <p:spPr>
          <a:xfrm>
            <a:off x="2212904" y="1825625"/>
            <a:ext cx="7766192" cy="4351338"/>
          </a:xfrm>
        </p:spPr>
      </p:pic>
    </p:spTree>
    <p:extLst>
      <p:ext uri="{BB962C8B-B14F-4D97-AF65-F5344CB8AC3E}">
        <p14:creationId xmlns:p14="http://schemas.microsoft.com/office/powerpoint/2010/main" val="39828582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6EAE3C-FB2A-5938-DE4D-2EE715850E49}"/>
              </a:ext>
            </a:extLst>
          </p:cNvPr>
          <p:cNvPicPr>
            <a:picLocks noGrp="1" noChangeAspect="1"/>
          </p:cNvPicPr>
          <p:nvPr>
            <p:ph idx="1"/>
          </p:nvPr>
        </p:nvPicPr>
        <p:blipFill>
          <a:blip r:embed="rId2"/>
          <a:stretch>
            <a:fillRect/>
          </a:stretch>
        </p:blipFill>
        <p:spPr>
          <a:xfrm>
            <a:off x="2240534" y="1825625"/>
            <a:ext cx="7710931" cy="4351338"/>
          </a:xfrm>
        </p:spPr>
      </p:pic>
    </p:spTree>
    <p:extLst>
      <p:ext uri="{BB962C8B-B14F-4D97-AF65-F5344CB8AC3E}">
        <p14:creationId xmlns:p14="http://schemas.microsoft.com/office/powerpoint/2010/main" val="2588626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6BBA-1D08-435E-081A-49F9A079C7AE}"/>
              </a:ext>
            </a:extLst>
          </p:cNvPr>
          <p:cNvSpPr>
            <a:spLocks noGrp="1"/>
          </p:cNvSpPr>
          <p:nvPr>
            <p:ph type="title"/>
          </p:nvPr>
        </p:nvSpPr>
        <p:spPr>
          <a:xfrm>
            <a:off x="838200" y="365125"/>
            <a:ext cx="10515600" cy="1726068"/>
          </a:xfrm>
        </p:spPr>
        <p:txBody>
          <a:bodyPr>
            <a:noAutofit/>
          </a:bodyPr>
          <a:lstStyle/>
          <a:p>
            <a:pPr marL="0" indent="0"/>
            <a:r>
              <a:rPr lang="en-US" sz="1500" b="1" dirty="0"/>
              <a:t>2.Batch Mode (in UNIX / Linux prompt) – Local Mode</a:t>
            </a:r>
            <a:br>
              <a:rPr lang="en-US" sz="1500" b="1" dirty="0"/>
            </a:br>
            <a:r>
              <a:rPr lang="en-US" sz="1500" dirty="0"/>
              <a:t>For Ex: [Cloudera@quickstart ~]$ </a:t>
            </a:r>
            <a:r>
              <a:rPr lang="en-US" sz="1500" b="1" dirty="0"/>
              <a:t>cat </a:t>
            </a:r>
            <a:r>
              <a:rPr lang="en-US" sz="1500" b="1" dirty="0" err="1"/>
              <a:t>Pig_Local.pig</a:t>
            </a:r>
            <a:br>
              <a:rPr lang="en-US" sz="1500" b="1" dirty="0"/>
            </a:br>
            <a:r>
              <a:rPr lang="en-US" sz="1500" b="1" dirty="0"/>
              <a:t>	</a:t>
            </a:r>
            <a:r>
              <a:rPr lang="en-US" sz="1500" dirty="0"/>
              <a:t>customers  = LOAD ‘home/</a:t>
            </a:r>
            <a:r>
              <a:rPr lang="en-US" sz="1500" dirty="0" err="1"/>
              <a:t>cloudera</a:t>
            </a:r>
            <a:r>
              <a:rPr lang="en-US" sz="1500" dirty="0"/>
              <a:t>/training/</a:t>
            </a:r>
            <a:r>
              <a:rPr lang="en-US" sz="1500" dirty="0" err="1"/>
              <a:t>pigdata</a:t>
            </a:r>
            <a:r>
              <a:rPr lang="en-US" sz="1500" dirty="0"/>
              <a:t>/customers.txt’ USING </a:t>
            </a:r>
            <a:r>
              <a:rPr lang="en-US" sz="1500" dirty="0" err="1"/>
              <a:t>pigstorage</a:t>
            </a:r>
            <a:r>
              <a:rPr lang="en-US" sz="1500" dirty="0"/>
              <a:t>(‘,’) as </a:t>
            </a:r>
            <a:br>
              <a:rPr lang="en-US" sz="1500" dirty="0"/>
            </a:br>
            <a:r>
              <a:rPr lang="en-US" sz="1500" dirty="0"/>
              <a:t>	(</a:t>
            </a:r>
            <a:r>
              <a:rPr lang="en-US" sz="1500" dirty="0" err="1"/>
              <a:t>id:int</a:t>
            </a:r>
            <a:r>
              <a:rPr lang="en-US" sz="1500" dirty="0"/>
              <a:t>, name: </a:t>
            </a:r>
            <a:r>
              <a:rPr lang="en-US" sz="1500" dirty="0" err="1"/>
              <a:t>chararray</a:t>
            </a:r>
            <a:r>
              <a:rPr lang="en-US" sz="1500" dirty="0"/>
              <a:t>, age : int ,address: </a:t>
            </a:r>
            <a:r>
              <a:rPr lang="en-US" sz="1500" dirty="0" err="1"/>
              <a:t>chararray</a:t>
            </a:r>
            <a:r>
              <a:rPr lang="en-US" sz="1500" dirty="0"/>
              <a:t>, salary : int);</a:t>
            </a:r>
            <a:br>
              <a:rPr lang="en-US" sz="1500" dirty="0"/>
            </a:br>
            <a:r>
              <a:rPr lang="en-US" sz="1500" dirty="0"/>
              <a:t>	DUMP customers;</a:t>
            </a:r>
            <a:br>
              <a:rPr lang="en-US" sz="1500" dirty="0"/>
            </a:br>
            <a:endParaRPr lang="en-IN" sz="1500" dirty="0"/>
          </a:p>
        </p:txBody>
      </p:sp>
      <p:pic>
        <p:nvPicPr>
          <p:cNvPr id="5" name="Picture 4">
            <a:extLst>
              <a:ext uri="{FF2B5EF4-FFF2-40B4-BE49-F238E27FC236}">
                <a16:creationId xmlns:a16="http://schemas.microsoft.com/office/drawing/2014/main" id="{FE61C829-C8B4-CBE6-2C93-BDAD548DF819}"/>
              </a:ext>
            </a:extLst>
          </p:cNvPr>
          <p:cNvPicPr>
            <a:picLocks noChangeAspect="1"/>
          </p:cNvPicPr>
          <p:nvPr/>
        </p:nvPicPr>
        <p:blipFill>
          <a:blip r:embed="rId2"/>
          <a:stretch>
            <a:fillRect/>
          </a:stretch>
        </p:blipFill>
        <p:spPr>
          <a:xfrm>
            <a:off x="838200" y="2307931"/>
            <a:ext cx="9287123" cy="1332934"/>
          </a:xfrm>
          <a:prstGeom prst="rect">
            <a:avLst/>
          </a:prstGeom>
        </p:spPr>
      </p:pic>
      <p:pic>
        <p:nvPicPr>
          <p:cNvPr id="7" name="Picture 6">
            <a:extLst>
              <a:ext uri="{FF2B5EF4-FFF2-40B4-BE49-F238E27FC236}">
                <a16:creationId xmlns:a16="http://schemas.microsoft.com/office/drawing/2014/main" id="{F0B93513-E447-60F1-8711-77817EF56ED6}"/>
              </a:ext>
            </a:extLst>
          </p:cNvPr>
          <p:cNvPicPr>
            <a:picLocks noChangeAspect="1"/>
          </p:cNvPicPr>
          <p:nvPr/>
        </p:nvPicPr>
        <p:blipFill>
          <a:blip r:embed="rId3"/>
          <a:stretch>
            <a:fillRect/>
          </a:stretch>
        </p:blipFill>
        <p:spPr>
          <a:xfrm>
            <a:off x="838200" y="3640865"/>
            <a:ext cx="9287123" cy="1964347"/>
          </a:xfrm>
          <a:prstGeom prst="rect">
            <a:avLst/>
          </a:prstGeom>
        </p:spPr>
      </p:pic>
    </p:spTree>
    <p:extLst>
      <p:ext uri="{BB962C8B-B14F-4D97-AF65-F5344CB8AC3E}">
        <p14:creationId xmlns:p14="http://schemas.microsoft.com/office/powerpoint/2010/main" val="61518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827A57-21BD-604F-54A0-BED2A1F60E6B}"/>
              </a:ext>
            </a:extLst>
          </p:cNvPr>
          <p:cNvPicPr>
            <a:picLocks noGrp="1" noChangeAspect="1"/>
          </p:cNvPicPr>
          <p:nvPr>
            <p:ph idx="1"/>
          </p:nvPr>
        </p:nvPicPr>
        <p:blipFill>
          <a:blip r:embed="rId2"/>
          <a:stretch>
            <a:fillRect/>
          </a:stretch>
        </p:blipFill>
        <p:spPr>
          <a:xfrm>
            <a:off x="838200" y="2216102"/>
            <a:ext cx="10515600" cy="3570383"/>
          </a:xfrm>
        </p:spPr>
      </p:pic>
    </p:spTree>
    <p:extLst>
      <p:ext uri="{BB962C8B-B14F-4D97-AF65-F5344CB8AC3E}">
        <p14:creationId xmlns:p14="http://schemas.microsoft.com/office/powerpoint/2010/main" val="3977630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244009-1157-8E8A-A9A9-DD4BEF59936C}"/>
              </a:ext>
            </a:extLst>
          </p:cNvPr>
          <p:cNvPicPr>
            <a:picLocks noGrp="1" noChangeAspect="1"/>
          </p:cNvPicPr>
          <p:nvPr>
            <p:ph idx="1"/>
          </p:nvPr>
        </p:nvPicPr>
        <p:blipFill>
          <a:blip r:embed="rId2"/>
          <a:stretch>
            <a:fillRect/>
          </a:stretch>
        </p:blipFill>
        <p:spPr>
          <a:xfrm>
            <a:off x="838200" y="2037425"/>
            <a:ext cx="10515600" cy="3927738"/>
          </a:xfrm>
        </p:spPr>
      </p:pic>
    </p:spTree>
    <p:extLst>
      <p:ext uri="{BB962C8B-B14F-4D97-AF65-F5344CB8AC3E}">
        <p14:creationId xmlns:p14="http://schemas.microsoft.com/office/powerpoint/2010/main" val="3501988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ADF495-EA8C-42B4-0A1E-1458668C5B41}"/>
              </a:ext>
            </a:extLst>
          </p:cNvPr>
          <p:cNvPicPr>
            <a:picLocks noGrp="1" noChangeAspect="1"/>
          </p:cNvPicPr>
          <p:nvPr>
            <p:ph idx="1"/>
          </p:nvPr>
        </p:nvPicPr>
        <p:blipFill>
          <a:blip r:embed="rId2"/>
          <a:stretch>
            <a:fillRect/>
          </a:stretch>
        </p:blipFill>
        <p:spPr>
          <a:xfrm>
            <a:off x="2314258" y="1825625"/>
            <a:ext cx="7563484" cy="4351338"/>
          </a:xfrm>
        </p:spPr>
      </p:pic>
    </p:spTree>
    <p:extLst>
      <p:ext uri="{BB962C8B-B14F-4D97-AF65-F5344CB8AC3E}">
        <p14:creationId xmlns:p14="http://schemas.microsoft.com/office/powerpoint/2010/main" val="2056103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6BBA-1D08-435E-081A-49F9A079C7AE}"/>
              </a:ext>
            </a:extLst>
          </p:cNvPr>
          <p:cNvSpPr>
            <a:spLocks noGrp="1"/>
          </p:cNvSpPr>
          <p:nvPr>
            <p:ph type="title"/>
          </p:nvPr>
        </p:nvSpPr>
        <p:spPr>
          <a:xfrm>
            <a:off x="838200" y="365125"/>
            <a:ext cx="10515600" cy="1726068"/>
          </a:xfrm>
        </p:spPr>
        <p:txBody>
          <a:bodyPr>
            <a:noAutofit/>
          </a:bodyPr>
          <a:lstStyle/>
          <a:p>
            <a:pPr marL="0" indent="0"/>
            <a:r>
              <a:rPr lang="en-US" sz="1500" b="1" dirty="0"/>
              <a:t>2.Batch Mode (in UNIX / Linux prompt) – </a:t>
            </a:r>
            <a:r>
              <a:rPr lang="en-US" sz="1500" b="1" dirty="0" err="1"/>
              <a:t>Mapreduce</a:t>
            </a:r>
            <a:r>
              <a:rPr lang="en-US" sz="1500" b="1" dirty="0"/>
              <a:t> Mode</a:t>
            </a:r>
            <a:br>
              <a:rPr lang="en-US" sz="1500" b="1" dirty="0"/>
            </a:br>
            <a:r>
              <a:rPr lang="en-US" sz="1500" dirty="0"/>
              <a:t>For Ex: [Cloudera@quickstart ~]$ </a:t>
            </a:r>
            <a:r>
              <a:rPr lang="en-US" sz="1500" b="1" dirty="0"/>
              <a:t>cat </a:t>
            </a:r>
            <a:r>
              <a:rPr lang="en-US" sz="1500" b="1" dirty="0" err="1"/>
              <a:t>Pig_Global.pig</a:t>
            </a:r>
            <a:br>
              <a:rPr lang="en-US" sz="1500" b="1" dirty="0"/>
            </a:br>
            <a:r>
              <a:rPr lang="en-US" sz="1500" b="1" dirty="0"/>
              <a:t>	</a:t>
            </a:r>
            <a:r>
              <a:rPr lang="en-US" sz="1500" dirty="0"/>
              <a:t>customers  = LOAD ‘user/</a:t>
            </a:r>
            <a:r>
              <a:rPr lang="en-US" sz="1500" dirty="0" err="1"/>
              <a:t>cloudera</a:t>
            </a:r>
            <a:r>
              <a:rPr lang="en-US" sz="1500" dirty="0"/>
              <a:t>/customers.txt’ USING </a:t>
            </a:r>
            <a:r>
              <a:rPr lang="en-US" sz="1500" dirty="0" err="1"/>
              <a:t>pigstorage</a:t>
            </a:r>
            <a:r>
              <a:rPr lang="en-US" sz="1500" dirty="0"/>
              <a:t>(‘,’) as </a:t>
            </a:r>
            <a:br>
              <a:rPr lang="en-US" sz="1500" dirty="0"/>
            </a:br>
            <a:r>
              <a:rPr lang="en-US" sz="1500" dirty="0"/>
              <a:t>	(</a:t>
            </a:r>
            <a:r>
              <a:rPr lang="en-US" sz="1500" dirty="0" err="1"/>
              <a:t>id:int</a:t>
            </a:r>
            <a:r>
              <a:rPr lang="en-US" sz="1500" dirty="0"/>
              <a:t>, name: </a:t>
            </a:r>
            <a:r>
              <a:rPr lang="en-US" sz="1500" dirty="0" err="1"/>
              <a:t>chararray</a:t>
            </a:r>
            <a:r>
              <a:rPr lang="en-US" sz="1500" dirty="0"/>
              <a:t>, age : int ,address: </a:t>
            </a:r>
            <a:r>
              <a:rPr lang="en-US" sz="1500" dirty="0" err="1"/>
              <a:t>chararray</a:t>
            </a:r>
            <a:r>
              <a:rPr lang="en-US" sz="1500" dirty="0"/>
              <a:t>, salary : int);</a:t>
            </a:r>
            <a:br>
              <a:rPr lang="en-US" sz="1500" dirty="0"/>
            </a:br>
            <a:r>
              <a:rPr lang="en-US" sz="1500" dirty="0"/>
              <a:t>	DUMP customers;</a:t>
            </a:r>
            <a:br>
              <a:rPr lang="en-US" sz="1500" dirty="0"/>
            </a:br>
            <a:endParaRPr lang="en-IN" sz="1500" dirty="0"/>
          </a:p>
        </p:txBody>
      </p:sp>
      <p:pic>
        <p:nvPicPr>
          <p:cNvPr id="4" name="Picture 3">
            <a:extLst>
              <a:ext uri="{FF2B5EF4-FFF2-40B4-BE49-F238E27FC236}">
                <a16:creationId xmlns:a16="http://schemas.microsoft.com/office/drawing/2014/main" id="{475FB393-D723-0356-EAA3-6CF7677B920F}"/>
              </a:ext>
            </a:extLst>
          </p:cNvPr>
          <p:cNvPicPr>
            <a:picLocks noChangeAspect="1"/>
          </p:cNvPicPr>
          <p:nvPr/>
        </p:nvPicPr>
        <p:blipFill>
          <a:blip r:embed="rId2"/>
          <a:stretch>
            <a:fillRect/>
          </a:stretch>
        </p:blipFill>
        <p:spPr>
          <a:xfrm>
            <a:off x="838200" y="1747276"/>
            <a:ext cx="9287124" cy="1814908"/>
          </a:xfrm>
          <a:prstGeom prst="rect">
            <a:avLst/>
          </a:prstGeom>
        </p:spPr>
      </p:pic>
      <p:pic>
        <p:nvPicPr>
          <p:cNvPr id="10" name="Picture 9">
            <a:extLst>
              <a:ext uri="{FF2B5EF4-FFF2-40B4-BE49-F238E27FC236}">
                <a16:creationId xmlns:a16="http://schemas.microsoft.com/office/drawing/2014/main" id="{2C81582A-F13E-7409-E931-3D8F12125D72}"/>
              </a:ext>
            </a:extLst>
          </p:cNvPr>
          <p:cNvPicPr>
            <a:picLocks noChangeAspect="1"/>
          </p:cNvPicPr>
          <p:nvPr/>
        </p:nvPicPr>
        <p:blipFill>
          <a:blip r:embed="rId3"/>
          <a:stretch>
            <a:fillRect/>
          </a:stretch>
        </p:blipFill>
        <p:spPr>
          <a:xfrm>
            <a:off x="838200" y="3562184"/>
            <a:ext cx="9287124" cy="1971810"/>
          </a:xfrm>
          <a:prstGeom prst="rect">
            <a:avLst/>
          </a:prstGeom>
        </p:spPr>
      </p:pic>
    </p:spTree>
    <p:extLst>
      <p:ext uri="{BB962C8B-B14F-4D97-AF65-F5344CB8AC3E}">
        <p14:creationId xmlns:p14="http://schemas.microsoft.com/office/powerpoint/2010/main" val="1868445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8025F1-8A4C-09E2-EAD1-46566E7E1715}"/>
              </a:ext>
            </a:extLst>
          </p:cNvPr>
          <p:cNvPicPr>
            <a:picLocks noGrp="1" noChangeAspect="1"/>
          </p:cNvPicPr>
          <p:nvPr>
            <p:ph idx="1"/>
          </p:nvPr>
        </p:nvPicPr>
        <p:blipFill>
          <a:blip r:embed="rId2"/>
          <a:stretch>
            <a:fillRect/>
          </a:stretch>
        </p:blipFill>
        <p:spPr>
          <a:xfrm>
            <a:off x="838200" y="2650267"/>
            <a:ext cx="10515600" cy="2702054"/>
          </a:xfrm>
        </p:spPr>
      </p:pic>
    </p:spTree>
    <p:extLst>
      <p:ext uri="{BB962C8B-B14F-4D97-AF65-F5344CB8AC3E}">
        <p14:creationId xmlns:p14="http://schemas.microsoft.com/office/powerpoint/2010/main" val="1170162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F03DD2F-E287-B610-F54D-9B6E09FB957C}"/>
              </a:ext>
            </a:extLst>
          </p:cNvPr>
          <p:cNvPicPr>
            <a:picLocks noGrp="1" noChangeAspect="1"/>
          </p:cNvPicPr>
          <p:nvPr>
            <p:ph idx="1"/>
          </p:nvPr>
        </p:nvPicPr>
        <p:blipFill>
          <a:blip r:embed="rId2"/>
          <a:stretch>
            <a:fillRect/>
          </a:stretch>
        </p:blipFill>
        <p:spPr>
          <a:xfrm>
            <a:off x="1210952" y="1825625"/>
            <a:ext cx="9770095" cy="4351338"/>
          </a:xfrm>
        </p:spPr>
      </p:pic>
    </p:spTree>
    <p:extLst>
      <p:ext uri="{BB962C8B-B14F-4D97-AF65-F5344CB8AC3E}">
        <p14:creationId xmlns:p14="http://schemas.microsoft.com/office/powerpoint/2010/main" val="599239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182344E-DF19-D4B2-7CDD-406284364C83}"/>
              </a:ext>
            </a:extLst>
          </p:cNvPr>
          <p:cNvPicPr>
            <a:picLocks noGrp="1" noChangeAspect="1"/>
          </p:cNvPicPr>
          <p:nvPr>
            <p:ph idx="1"/>
          </p:nvPr>
        </p:nvPicPr>
        <p:blipFill>
          <a:blip r:embed="rId2"/>
          <a:stretch>
            <a:fillRect/>
          </a:stretch>
        </p:blipFill>
        <p:spPr>
          <a:xfrm>
            <a:off x="1757551" y="1825625"/>
            <a:ext cx="8676897" cy="4351338"/>
          </a:xfrm>
        </p:spPr>
      </p:pic>
    </p:spTree>
    <p:extLst>
      <p:ext uri="{BB962C8B-B14F-4D97-AF65-F5344CB8AC3E}">
        <p14:creationId xmlns:p14="http://schemas.microsoft.com/office/powerpoint/2010/main" val="3015412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5611-C275-4572-B181-2C0C8BEB4320}"/>
              </a:ext>
            </a:extLst>
          </p:cNvPr>
          <p:cNvSpPr>
            <a:spLocks noGrp="1"/>
          </p:cNvSpPr>
          <p:nvPr>
            <p:ph type="title"/>
          </p:nvPr>
        </p:nvSpPr>
        <p:spPr/>
        <p:txBody>
          <a:bodyPr/>
          <a:lstStyle/>
          <a:p>
            <a:r>
              <a:rPr lang="en-US" dirty="0"/>
              <a:t>Pig Commands Ex</a:t>
            </a:r>
            <a:endParaRPr lang="en-IN" dirty="0"/>
          </a:p>
        </p:txBody>
      </p:sp>
      <p:pic>
        <p:nvPicPr>
          <p:cNvPr id="5" name="Content Placeholder 4">
            <a:extLst>
              <a:ext uri="{FF2B5EF4-FFF2-40B4-BE49-F238E27FC236}">
                <a16:creationId xmlns:a16="http://schemas.microsoft.com/office/drawing/2014/main" id="{484006E1-5354-41A0-B764-E3B9137C96EC}"/>
              </a:ext>
            </a:extLst>
          </p:cNvPr>
          <p:cNvPicPr>
            <a:picLocks noGrp="1" noChangeAspect="1"/>
          </p:cNvPicPr>
          <p:nvPr>
            <p:ph idx="1"/>
          </p:nvPr>
        </p:nvPicPr>
        <p:blipFill>
          <a:blip r:embed="rId2"/>
          <a:stretch>
            <a:fillRect/>
          </a:stretch>
        </p:blipFill>
        <p:spPr>
          <a:xfrm>
            <a:off x="2071687" y="2110581"/>
            <a:ext cx="8048625" cy="3781425"/>
          </a:xfrm>
        </p:spPr>
      </p:pic>
    </p:spTree>
    <p:extLst>
      <p:ext uri="{BB962C8B-B14F-4D97-AF65-F5344CB8AC3E}">
        <p14:creationId xmlns:p14="http://schemas.microsoft.com/office/powerpoint/2010/main" val="133929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928018-2F89-486F-80F5-71D7C7E14639}"/>
              </a:ext>
            </a:extLst>
          </p:cNvPr>
          <p:cNvPicPr>
            <a:picLocks noGrp="1" noChangeAspect="1"/>
          </p:cNvPicPr>
          <p:nvPr>
            <p:ph idx="1"/>
          </p:nvPr>
        </p:nvPicPr>
        <p:blipFill>
          <a:blip r:embed="rId2"/>
          <a:stretch>
            <a:fillRect/>
          </a:stretch>
        </p:blipFill>
        <p:spPr>
          <a:xfrm>
            <a:off x="2214562" y="1829594"/>
            <a:ext cx="7762875" cy="4343400"/>
          </a:xfrm>
        </p:spPr>
      </p:pic>
    </p:spTree>
    <p:extLst>
      <p:ext uri="{BB962C8B-B14F-4D97-AF65-F5344CB8AC3E}">
        <p14:creationId xmlns:p14="http://schemas.microsoft.com/office/powerpoint/2010/main" val="2975197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50A6-71D0-40AB-9DEE-15007A7BD19E}"/>
              </a:ext>
            </a:extLst>
          </p:cNvPr>
          <p:cNvSpPr>
            <a:spLocks noGrp="1"/>
          </p:cNvSpPr>
          <p:nvPr>
            <p:ph type="title"/>
          </p:nvPr>
        </p:nvSpPr>
        <p:spPr/>
        <p:txBody>
          <a:bodyPr>
            <a:normAutofit/>
          </a:bodyPr>
          <a:lstStyle/>
          <a:p>
            <a:r>
              <a:rPr lang="en-US" sz="1800" b="1" dirty="0"/>
              <a:t>Script Example</a:t>
            </a:r>
            <a:br>
              <a:rPr lang="en-US" sz="1800" dirty="0"/>
            </a:br>
            <a:r>
              <a:rPr lang="en-US" sz="1800" dirty="0"/>
              <a:t>Write pig script Calculate those employees who work less than 20 hours and display in descending order</a:t>
            </a:r>
            <a:endParaRPr lang="en-IN" sz="1800" dirty="0"/>
          </a:p>
        </p:txBody>
      </p:sp>
      <p:sp>
        <p:nvSpPr>
          <p:cNvPr id="4" name="Content Placeholder 3">
            <a:extLst>
              <a:ext uri="{FF2B5EF4-FFF2-40B4-BE49-F238E27FC236}">
                <a16:creationId xmlns:a16="http://schemas.microsoft.com/office/drawing/2014/main" id="{0DEFDF32-CDD1-EFA3-C1FE-D9666F3F6CA3}"/>
              </a:ext>
            </a:extLst>
          </p:cNvPr>
          <p:cNvSpPr>
            <a:spLocks noGrp="1"/>
          </p:cNvSpPr>
          <p:nvPr>
            <p:ph idx="1"/>
          </p:nvPr>
        </p:nvSpPr>
        <p:spPr/>
        <p:txBody>
          <a:bodyPr/>
          <a:lstStyle/>
          <a:p>
            <a:pPr marL="0" indent="0">
              <a:buNone/>
            </a:pPr>
            <a:r>
              <a:rPr lang="en-US" dirty="0"/>
              <a:t>Employee = LOAD ‘people’  USING </a:t>
            </a:r>
            <a:r>
              <a:rPr lang="en-US" dirty="0" err="1"/>
              <a:t>pigstoreg</a:t>
            </a:r>
            <a:r>
              <a:rPr lang="en-US" dirty="0"/>
              <a:t> as (‘\t’) as </a:t>
            </a:r>
          </a:p>
          <a:p>
            <a:pPr marL="0" indent="0">
              <a:buNone/>
            </a:pPr>
            <a:r>
              <a:rPr lang="en-US" dirty="0"/>
              <a:t>		(empid: </a:t>
            </a:r>
            <a:r>
              <a:rPr lang="en-US" dirty="0" err="1"/>
              <a:t>int,name</a:t>
            </a:r>
            <a:r>
              <a:rPr lang="en-US" dirty="0"/>
              <a:t> : </a:t>
            </a:r>
            <a:r>
              <a:rPr lang="en-US" dirty="0" err="1"/>
              <a:t>chararray</a:t>
            </a:r>
            <a:r>
              <a:rPr lang="en-US" dirty="0"/>
              <a:t>, hours : int);</a:t>
            </a:r>
          </a:p>
          <a:p>
            <a:pPr marL="0" indent="0">
              <a:buNone/>
            </a:pPr>
            <a:r>
              <a:rPr lang="en-US" dirty="0" err="1"/>
              <a:t>Part_time</a:t>
            </a:r>
            <a:r>
              <a:rPr lang="en-US" dirty="0"/>
              <a:t> = FILTER Employee BY hours &gt; 20;</a:t>
            </a:r>
          </a:p>
          <a:p>
            <a:pPr marL="0" indent="0">
              <a:buNone/>
            </a:pPr>
            <a:r>
              <a:rPr lang="en-US" dirty="0"/>
              <a:t>Sorted = ORDER </a:t>
            </a:r>
            <a:r>
              <a:rPr lang="en-US" dirty="0" err="1"/>
              <a:t>Part_time</a:t>
            </a:r>
            <a:r>
              <a:rPr lang="en-US" dirty="0"/>
              <a:t> BY hours DESC;</a:t>
            </a:r>
          </a:p>
          <a:p>
            <a:pPr marL="0" indent="0">
              <a:buNone/>
            </a:pPr>
            <a:r>
              <a:rPr lang="en-US" dirty="0"/>
              <a:t>DUMP Sorted;(To display contents of Bag on screen)</a:t>
            </a:r>
          </a:p>
          <a:p>
            <a:pPr marL="0" indent="0">
              <a:buNone/>
            </a:pPr>
            <a:r>
              <a:rPr lang="en-US" dirty="0"/>
              <a:t>DESCRIBE Sorted;(To view the structure of Bag)</a:t>
            </a:r>
            <a:endParaRPr lang="en-IN" dirty="0"/>
          </a:p>
        </p:txBody>
      </p:sp>
    </p:spTree>
    <p:extLst>
      <p:ext uri="{BB962C8B-B14F-4D97-AF65-F5344CB8AC3E}">
        <p14:creationId xmlns:p14="http://schemas.microsoft.com/office/powerpoint/2010/main" val="4190736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9DBD-66EE-4B9A-8695-24A30E4F1F7D}"/>
              </a:ext>
            </a:extLst>
          </p:cNvPr>
          <p:cNvSpPr>
            <a:spLocks noGrp="1"/>
          </p:cNvSpPr>
          <p:nvPr>
            <p:ph type="title"/>
          </p:nvPr>
        </p:nvSpPr>
        <p:spPr/>
        <p:txBody>
          <a:bodyPr>
            <a:normAutofit/>
          </a:bodyPr>
          <a:lstStyle/>
          <a:p>
            <a:r>
              <a:rPr lang="en-US" sz="2800" dirty="0"/>
              <a:t>Write pig script Calculate those employees who work less than 20 hours and display in descending order</a:t>
            </a:r>
            <a:endParaRPr lang="en-IN" sz="2800" dirty="0"/>
          </a:p>
        </p:txBody>
      </p:sp>
      <p:pic>
        <p:nvPicPr>
          <p:cNvPr id="5" name="Content Placeholder 4">
            <a:extLst>
              <a:ext uri="{FF2B5EF4-FFF2-40B4-BE49-F238E27FC236}">
                <a16:creationId xmlns:a16="http://schemas.microsoft.com/office/drawing/2014/main" id="{CE99C716-F866-4EA2-892D-82ABBD92EA59}"/>
              </a:ext>
            </a:extLst>
          </p:cNvPr>
          <p:cNvPicPr>
            <a:picLocks noGrp="1" noChangeAspect="1"/>
          </p:cNvPicPr>
          <p:nvPr>
            <p:ph idx="1"/>
          </p:nvPr>
        </p:nvPicPr>
        <p:blipFill>
          <a:blip r:embed="rId2"/>
          <a:stretch>
            <a:fillRect/>
          </a:stretch>
        </p:blipFill>
        <p:spPr>
          <a:xfrm>
            <a:off x="1557337" y="2415381"/>
            <a:ext cx="9077325" cy="3171825"/>
          </a:xfrm>
        </p:spPr>
      </p:pic>
    </p:spTree>
    <p:extLst>
      <p:ext uri="{BB962C8B-B14F-4D97-AF65-F5344CB8AC3E}">
        <p14:creationId xmlns:p14="http://schemas.microsoft.com/office/powerpoint/2010/main" val="6553514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98AC-5B00-4ACC-A311-6C112C1ADDA3}"/>
              </a:ext>
            </a:extLst>
          </p:cNvPr>
          <p:cNvSpPr>
            <a:spLocks noGrp="1"/>
          </p:cNvSpPr>
          <p:nvPr>
            <p:ph type="title"/>
          </p:nvPr>
        </p:nvSpPr>
        <p:spPr/>
        <p:txBody>
          <a:bodyPr/>
          <a:lstStyle/>
          <a:p>
            <a:r>
              <a:rPr lang="en-US" dirty="0"/>
              <a:t>Script </a:t>
            </a:r>
            <a:endParaRPr lang="en-IN" dirty="0"/>
          </a:p>
        </p:txBody>
      </p:sp>
      <p:pic>
        <p:nvPicPr>
          <p:cNvPr id="5" name="Content Placeholder 4">
            <a:extLst>
              <a:ext uri="{FF2B5EF4-FFF2-40B4-BE49-F238E27FC236}">
                <a16:creationId xmlns:a16="http://schemas.microsoft.com/office/drawing/2014/main" id="{9A528E8B-F14C-4FEE-845E-617100BD1D44}"/>
              </a:ext>
            </a:extLst>
          </p:cNvPr>
          <p:cNvPicPr>
            <a:picLocks noGrp="1" noChangeAspect="1"/>
          </p:cNvPicPr>
          <p:nvPr>
            <p:ph idx="1"/>
          </p:nvPr>
        </p:nvPicPr>
        <p:blipFill>
          <a:blip r:embed="rId2"/>
          <a:stretch>
            <a:fillRect/>
          </a:stretch>
        </p:blipFill>
        <p:spPr>
          <a:xfrm>
            <a:off x="2400300" y="2543969"/>
            <a:ext cx="7391400" cy="2914650"/>
          </a:xfrm>
        </p:spPr>
      </p:pic>
    </p:spTree>
    <p:extLst>
      <p:ext uri="{BB962C8B-B14F-4D97-AF65-F5344CB8AC3E}">
        <p14:creationId xmlns:p14="http://schemas.microsoft.com/office/powerpoint/2010/main" val="97454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31BB5E-009E-4D4B-94E6-737F1DB98803}"/>
              </a:ext>
            </a:extLst>
          </p:cNvPr>
          <p:cNvPicPr>
            <a:picLocks noGrp="1" noChangeAspect="1"/>
          </p:cNvPicPr>
          <p:nvPr>
            <p:ph idx="1"/>
          </p:nvPr>
        </p:nvPicPr>
        <p:blipFill>
          <a:blip r:embed="rId2"/>
          <a:stretch>
            <a:fillRect/>
          </a:stretch>
        </p:blipFill>
        <p:spPr>
          <a:xfrm>
            <a:off x="1538287" y="2148681"/>
            <a:ext cx="9115425" cy="3705225"/>
          </a:xfrm>
        </p:spPr>
      </p:pic>
    </p:spTree>
    <p:extLst>
      <p:ext uri="{BB962C8B-B14F-4D97-AF65-F5344CB8AC3E}">
        <p14:creationId xmlns:p14="http://schemas.microsoft.com/office/powerpoint/2010/main" val="13560277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6F0F-5681-4478-A23D-74131BD85BE0}"/>
              </a:ext>
            </a:extLst>
          </p:cNvPr>
          <p:cNvSpPr>
            <a:spLocks noGrp="1"/>
          </p:cNvSpPr>
          <p:nvPr>
            <p:ph type="title"/>
          </p:nvPr>
        </p:nvSpPr>
        <p:spPr/>
        <p:txBody>
          <a:bodyPr/>
          <a:lstStyle/>
          <a:p>
            <a:r>
              <a:rPr lang="en-US" dirty="0"/>
              <a:t>Run </a:t>
            </a:r>
            <a:r>
              <a:rPr lang="en-US" dirty="0" err="1"/>
              <a:t>output.pig</a:t>
            </a:r>
            <a:endParaRPr lang="en-IN" dirty="0"/>
          </a:p>
        </p:txBody>
      </p:sp>
      <p:pic>
        <p:nvPicPr>
          <p:cNvPr id="5" name="Content Placeholder 4">
            <a:extLst>
              <a:ext uri="{FF2B5EF4-FFF2-40B4-BE49-F238E27FC236}">
                <a16:creationId xmlns:a16="http://schemas.microsoft.com/office/drawing/2014/main" id="{166E38B5-D5B0-43C3-BF88-E74DB3148E41}"/>
              </a:ext>
            </a:extLst>
          </p:cNvPr>
          <p:cNvPicPr>
            <a:picLocks noGrp="1" noChangeAspect="1"/>
          </p:cNvPicPr>
          <p:nvPr>
            <p:ph idx="1"/>
          </p:nvPr>
        </p:nvPicPr>
        <p:blipFill>
          <a:blip r:embed="rId2"/>
          <a:stretch>
            <a:fillRect/>
          </a:stretch>
        </p:blipFill>
        <p:spPr>
          <a:xfrm>
            <a:off x="1543050" y="2167731"/>
            <a:ext cx="9105900" cy="3667125"/>
          </a:xfrm>
        </p:spPr>
      </p:pic>
    </p:spTree>
    <p:extLst>
      <p:ext uri="{BB962C8B-B14F-4D97-AF65-F5344CB8AC3E}">
        <p14:creationId xmlns:p14="http://schemas.microsoft.com/office/powerpoint/2010/main" val="2899180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6CB1-29B1-4D7F-9A48-92382CA30E97}"/>
              </a:ext>
            </a:extLst>
          </p:cNvPr>
          <p:cNvSpPr>
            <a:spLocks noGrp="1"/>
          </p:cNvSpPr>
          <p:nvPr>
            <p:ph type="title"/>
          </p:nvPr>
        </p:nvSpPr>
        <p:spPr/>
        <p:txBody>
          <a:bodyPr/>
          <a:lstStyle/>
          <a:p>
            <a:r>
              <a:rPr lang="en-US" dirty="0"/>
              <a:t>Output</a:t>
            </a:r>
            <a:endParaRPr lang="en-IN" dirty="0"/>
          </a:p>
        </p:txBody>
      </p:sp>
      <p:pic>
        <p:nvPicPr>
          <p:cNvPr id="5" name="Content Placeholder 4">
            <a:extLst>
              <a:ext uri="{FF2B5EF4-FFF2-40B4-BE49-F238E27FC236}">
                <a16:creationId xmlns:a16="http://schemas.microsoft.com/office/drawing/2014/main" id="{903371B1-5490-48AF-A9D0-177E942BDC75}"/>
              </a:ext>
            </a:extLst>
          </p:cNvPr>
          <p:cNvPicPr>
            <a:picLocks noGrp="1" noChangeAspect="1"/>
          </p:cNvPicPr>
          <p:nvPr>
            <p:ph idx="1"/>
          </p:nvPr>
        </p:nvPicPr>
        <p:blipFill>
          <a:blip r:embed="rId2"/>
          <a:stretch>
            <a:fillRect/>
          </a:stretch>
        </p:blipFill>
        <p:spPr>
          <a:xfrm>
            <a:off x="1543050" y="2129631"/>
            <a:ext cx="9105900" cy="3743325"/>
          </a:xfrm>
        </p:spPr>
      </p:pic>
    </p:spTree>
    <p:extLst>
      <p:ext uri="{BB962C8B-B14F-4D97-AF65-F5344CB8AC3E}">
        <p14:creationId xmlns:p14="http://schemas.microsoft.com/office/powerpoint/2010/main" val="1934442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F301-80E8-4FCB-BCA2-B6226E729144}"/>
              </a:ext>
            </a:extLst>
          </p:cNvPr>
          <p:cNvSpPr>
            <a:spLocks noGrp="1"/>
          </p:cNvSpPr>
          <p:nvPr>
            <p:ph type="title"/>
          </p:nvPr>
        </p:nvSpPr>
        <p:spPr/>
        <p:txBody>
          <a:bodyPr/>
          <a:lstStyle/>
          <a:p>
            <a:r>
              <a:rPr lang="en-US" dirty="0"/>
              <a:t>Hive</a:t>
            </a:r>
            <a:endParaRPr lang="en-IN" dirty="0"/>
          </a:p>
        </p:txBody>
      </p:sp>
      <p:pic>
        <p:nvPicPr>
          <p:cNvPr id="5" name="Content Placeholder 4">
            <a:extLst>
              <a:ext uri="{FF2B5EF4-FFF2-40B4-BE49-F238E27FC236}">
                <a16:creationId xmlns:a16="http://schemas.microsoft.com/office/drawing/2014/main" id="{B7718D17-B405-4585-B3D4-1D30658F4A94}"/>
              </a:ext>
            </a:extLst>
          </p:cNvPr>
          <p:cNvPicPr>
            <a:picLocks noGrp="1" noChangeAspect="1"/>
          </p:cNvPicPr>
          <p:nvPr>
            <p:ph idx="1"/>
          </p:nvPr>
        </p:nvPicPr>
        <p:blipFill>
          <a:blip r:embed="rId2"/>
          <a:stretch>
            <a:fillRect/>
          </a:stretch>
        </p:blipFill>
        <p:spPr>
          <a:xfrm>
            <a:off x="3234015" y="1825625"/>
            <a:ext cx="5723970" cy="4351338"/>
          </a:xfrm>
        </p:spPr>
      </p:pic>
    </p:spTree>
    <p:extLst>
      <p:ext uri="{BB962C8B-B14F-4D97-AF65-F5344CB8AC3E}">
        <p14:creationId xmlns:p14="http://schemas.microsoft.com/office/powerpoint/2010/main" val="4269949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33B1F1-A46F-484C-B54F-9934FB41BCED}"/>
              </a:ext>
            </a:extLst>
          </p:cNvPr>
          <p:cNvPicPr>
            <a:picLocks noGrp="1" noChangeAspect="1"/>
          </p:cNvPicPr>
          <p:nvPr>
            <p:ph idx="1"/>
          </p:nvPr>
        </p:nvPicPr>
        <p:blipFill>
          <a:blip r:embed="rId2"/>
          <a:stretch>
            <a:fillRect/>
          </a:stretch>
        </p:blipFill>
        <p:spPr>
          <a:xfrm>
            <a:off x="3086100" y="1867694"/>
            <a:ext cx="6019800" cy="4267200"/>
          </a:xfrm>
        </p:spPr>
      </p:pic>
    </p:spTree>
    <p:extLst>
      <p:ext uri="{BB962C8B-B14F-4D97-AF65-F5344CB8AC3E}">
        <p14:creationId xmlns:p14="http://schemas.microsoft.com/office/powerpoint/2010/main" val="627002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70CC3C-0C3D-4C89-A4EB-15CB5FC19860}"/>
              </a:ext>
            </a:extLst>
          </p:cNvPr>
          <p:cNvPicPr>
            <a:picLocks noGrp="1" noChangeAspect="1"/>
          </p:cNvPicPr>
          <p:nvPr>
            <p:ph idx="1"/>
          </p:nvPr>
        </p:nvPicPr>
        <p:blipFill>
          <a:blip r:embed="rId2"/>
          <a:stretch>
            <a:fillRect/>
          </a:stretch>
        </p:blipFill>
        <p:spPr>
          <a:xfrm>
            <a:off x="2400464" y="1825625"/>
            <a:ext cx="7391071" cy="4351338"/>
          </a:xfrm>
        </p:spPr>
      </p:pic>
    </p:spTree>
    <p:extLst>
      <p:ext uri="{BB962C8B-B14F-4D97-AF65-F5344CB8AC3E}">
        <p14:creationId xmlns:p14="http://schemas.microsoft.com/office/powerpoint/2010/main" val="2589154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CE01-C8B9-4C73-B3DF-BFA9AD2385F1}"/>
              </a:ext>
            </a:extLst>
          </p:cNvPr>
          <p:cNvSpPr>
            <a:spLocks noGrp="1"/>
          </p:cNvSpPr>
          <p:nvPr>
            <p:ph type="title"/>
          </p:nvPr>
        </p:nvSpPr>
        <p:spPr/>
        <p:txBody>
          <a:bodyPr/>
          <a:lstStyle/>
          <a:p>
            <a:r>
              <a:rPr lang="en-US" dirty="0"/>
              <a:t>Hive Data Flow</a:t>
            </a:r>
            <a:endParaRPr lang="en-IN" dirty="0"/>
          </a:p>
        </p:txBody>
      </p:sp>
      <p:pic>
        <p:nvPicPr>
          <p:cNvPr id="5" name="Content Placeholder 4">
            <a:extLst>
              <a:ext uri="{FF2B5EF4-FFF2-40B4-BE49-F238E27FC236}">
                <a16:creationId xmlns:a16="http://schemas.microsoft.com/office/drawing/2014/main" id="{ED9E1AAF-AD83-400E-93E0-126CA7CC56C4}"/>
              </a:ext>
            </a:extLst>
          </p:cNvPr>
          <p:cNvPicPr>
            <a:picLocks noGrp="1" noChangeAspect="1"/>
          </p:cNvPicPr>
          <p:nvPr>
            <p:ph idx="1"/>
          </p:nvPr>
        </p:nvPicPr>
        <p:blipFill>
          <a:blip r:embed="rId2"/>
          <a:stretch>
            <a:fillRect/>
          </a:stretch>
        </p:blipFill>
        <p:spPr>
          <a:xfrm>
            <a:off x="1517287" y="1825625"/>
            <a:ext cx="9157426" cy="4351338"/>
          </a:xfrm>
        </p:spPr>
      </p:pic>
    </p:spTree>
    <p:extLst>
      <p:ext uri="{BB962C8B-B14F-4D97-AF65-F5344CB8AC3E}">
        <p14:creationId xmlns:p14="http://schemas.microsoft.com/office/powerpoint/2010/main" val="3737969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8124AB-F537-4213-9301-E3A2F627587F}"/>
              </a:ext>
            </a:extLst>
          </p:cNvPr>
          <p:cNvPicPr>
            <a:picLocks noGrp="1" noChangeAspect="1"/>
          </p:cNvPicPr>
          <p:nvPr>
            <p:ph idx="1"/>
          </p:nvPr>
        </p:nvPicPr>
        <p:blipFill>
          <a:blip r:embed="rId2"/>
          <a:stretch>
            <a:fillRect/>
          </a:stretch>
        </p:blipFill>
        <p:spPr>
          <a:xfrm>
            <a:off x="2262187" y="1901031"/>
            <a:ext cx="7667625" cy="4200525"/>
          </a:xfrm>
        </p:spPr>
      </p:pic>
    </p:spTree>
    <p:extLst>
      <p:ext uri="{BB962C8B-B14F-4D97-AF65-F5344CB8AC3E}">
        <p14:creationId xmlns:p14="http://schemas.microsoft.com/office/powerpoint/2010/main" val="22951364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746591-C89D-4A61-AD76-310CC854A348}"/>
              </a:ext>
            </a:extLst>
          </p:cNvPr>
          <p:cNvPicPr>
            <a:picLocks noGrp="1" noChangeAspect="1"/>
          </p:cNvPicPr>
          <p:nvPr>
            <p:ph idx="1"/>
          </p:nvPr>
        </p:nvPicPr>
        <p:blipFill>
          <a:blip r:embed="rId2"/>
          <a:stretch>
            <a:fillRect/>
          </a:stretch>
        </p:blipFill>
        <p:spPr>
          <a:xfrm>
            <a:off x="1772319" y="1825625"/>
            <a:ext cx="8647362" cy="4351338"/>
          </a:xfrm>
        </p:spPr>
      </p:pic>
    </p:spTree>
    <p:extLst>
      <p:ext uri="{BB962C8B-B14F-4D97-AF65-F5344CB8AC3E}">
        <p14:creationId xmlns:p14="http://schemas.microsoft.com/office/powerpoint/2010/main" val="2909966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465560-B621-4296-A240-F2FAD142A189}"/>
              </a:ext>
            </a:extLst>
          </p:cNvPr>
          <p:cNvPicPr>
            <a:picLocks noGrp="1" noChangeAspect="1"/>
          </p:cNvPicPr>
          <p:nvPr>
            <p:ph idx="1"/>
          </p:nvPr>
        </p:nvPicPr>
        <p:blipFill>
          <a:blip r:embed="rId2"/>
          <a:stretch>
            <a:fillRect/>
          </a:stretch>
        </p:blipFill>
        <p:spPr>
          <a:xfrm>
            <a:off x="1578980" y="1825625"/>
            <a:ext cx="9034040" cy="4351338"/>
          </a:xfrm>
        </p:spPr>
      </p:pic>
    </p:spTree>
    <p:extLst>
      <p:ext uri="{BB962C8B-B14F-4D97-AF65-F5344CB8AC3E}">
        <p14:creationId xmlns:p14="http://schemas.microsoft.com/office/powerpoint/2010/main" val="2423654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3CBE9-86E8-4514-B05F-E7CCBEA9F687}"/>
              </a:ext>
            </a:extLst>
          </p:cNvPr>
          <p:cNvPicPr>
            <a:picLocks noChangeAspect="1"/>
          </p:cNvPicPr>
          <p:nvPr/>
        </p:nvPicPr>
        <p:blipFill>
          <a:blip r:embed="rId2"/>
          <a:stretch>
            <a:fillRect/>
          </a:stretch>
        </p:blipFill>
        <p:spPr>
          <a:xfrm>
            <a:off x="1347787" y="966787"/>
            <a:ext cx="9496425" cy="4924425"/>
          </a:xfrm>
          <a:prstGeom prst="rect">
            <a:avLst/>
          </a:prstGeom>
        </p:spPr>
      </p:pic>
    </p:spTree>
    <p:extLst>
      <p:ext uri="{BB962C8B-B14F-4D97-AF65-F5344CB8AC3E}">
        <p14:creationId xmlns:p14="http://schemas.microsoft.com/office/powerpoint/2010/main" val="502320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163C237-0365-4C0D-B11E-9556C80BAF2B}"/>
              </a:ext>
            </a:extLst>
          </p:cNvPr>
          <p:cNvPicPr>
            <a:picLocks noGrp="1" noChangeAspect="1"/>
          </p:cNvPicPr>
          <p:nvPr>
            <p:ph idx="1"/>
          </p:nvPr>
        </p:nvPicPr>
        <p:blipFill>
          <a:blip r:embed="rId2"/>
          <a:stretch>
            <a:fillRect/>
          </a:stretch>
        </p:blipFill>
        <p:spPr>
          <a:xfrm>
            <a:off x="1563743" y="1825625"/>
            <a:ext cx="9064514" cy="4351338"/>
          </a:xfrm>
        </p:spPr>
      </p:pic>
    </p:spTree>
    <p:extLst>
      <p:ext uri="{BB962C8B-B14F-4D97-AF65-F5344CB8AC3E}">
        <p14:creationId xmlns:p14="http://schemas.microsoft.com/office/powerpoint/2010/main" val="18284503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328F-0D87-F367-ABC8-3E8A86E52FD3}"/>
              </a:ext>
            </a:extLst>
          </p:cNvPr>
          <p:cNvSpPr>
            <a:spLocks noGrp="1"/>
          </p:cNvSpPr>
          <p:nvPr>
            <p:ph type="title"/>
          </p:nvPr>
        </p:nvSpPr>
        <p:spPr/>
        <p:txBody>
          <a:bodyPr>
            <a:normAutofit/>
          </a:bodyPr>
          <a:lstStyle/>
          <a:p>
            <a:r>
              <a:rPr lang="en-US" sz="2500" dirty="0"/>
              <a:t>Create external table and insert data directly</a:t>
            </a:r>
            <a:endParaRPr lang="en-IN" sz="2500" dirty="0"/>
          </a:p>
        </p:txBody>
      </p:sp>
      <p:pic>
        <p:nvPicPr>
          <p:cNvPr id="4" name="Content Placeholder 5">
            <a:extLst>
              <a:ext uri="{FF2B5EF4-FFF2-40B4-BE49-F238E27FC236}">
                <a16:creationId xmlns:a16="http://schemas.microsoft.com/office/drawing/2014/main" id="{1A5B62AE-FBAB-C236-5A1F-858C02FCC83F}"/>
              </a:ext>
            </a:extLst>
          </p:cNvPr>
          <p:cNvPicPr>
            <a:picLocks noGrp="1" noChangeAspect="1"/>
          </p:cNvPicPr>
          <p:nvPr>
            <p:ph idx="1"/>
          </p:nvPr>
        </p:nvPicPr>
        <p:blipFill>
          <a:blip r:embed="rId2"/>
          <a:stretch>
            <a:fillRect/>
          </a:stretch>
        </p:blipFill>
        <p:spPr>
          <a:xfrm>
            <a:off x="1580313" y="2775005"/>
            <a:ext cx="9031374" cy="3401958"/>
          </a:xfrm>
        </p:spPr>
      </p:pic>
      <p:pic>
        <p:nvPicPr>
          <p:cNvPr id="8" name="Picture 7">
            <a:extLst>
              <a:ext uri="{FF2B5EF4-FFF2-40B4-BE49-F238E27FC236}">
                <a16:creationId xmlns:a16="http://schemas.microsoft.com/office/drawing/2014/main" id="{E862A082-CFE4-7041-83F9-3EF2F152268F}"/>
              </a:ext>
            </a:extLst>
          </p:cNvPr>
          <p:cNvPicPr>
            <a:picLocks noChangeAspect="1"/>
          </p:cNvPicPr>
          <p:nvPr/>
        </p:nvPicPr>
        <p:blipFill>
          <a:blip r:embed="rId3"/>
          <a:stretch>
            <a:fillRect/>
          </a:stretch>
        </p:blipFill>
        <p:spPr>
          <a:xfrm>
            <a:off x="1580313" y="1231955"/>
            <a:ext cx="9031374" cy="1543050"/>
          </a:xfrm>
          <a:prstGeom prst="rect">
            <a:avLst/>
          </a:prstGeom>
        </p:spPr>
      </p:pic>
    </p:spTree>
    <p:extLst>
      <p:ext uri="{BB962C8B-B14F-4D97-AF65-F5344CB8AC3E}">
        <p14:creationId xmlns:p14="http://schemas.microsoft.com/office/powerpoint/2010/main" val="907277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4B859BC-3FF4-739B-C6E3-9DB3C210D1A1}"/>
              </a:ext>
            </a:extLst>
          </p:cNvPr>
          <p:cNvPicPr>
            <a:picLocks noGrp="1" noChangeAspect="1"/>
          </p:cNvPicPr>
          <p:nvPr>
            <p:ph idx="1"/>
          </p:nvPr>
        </p:nvPicPr>
        <p:blipFill>
          <a:blip r:embed="rId2"/>
          <a:stretch>
            <a:fillRect/>
          </a:stretch>
        </p:blipFill>
        <p:spPr>
          <a:xfrm>
            <a:off x="1647880" y="1825625"/>
            <a:ext cx="8896240" cy="4351338"/>
          </a:xfrm>
        </p:spPr>
      </p:pic>
    </p:spTree>
    <p:extLst>
      <p:ext uri="{BB962C8B-B14F-4D97-AF65-F5344CB8AC3E}">
        <p14:creationId xmlns:p14="http://schemas.microsoft.com/office/powerpoint/2010/main" val="439929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328F-0D87-F367-ABC8-3E8A86E52FD3}"/>
              </a:ext>
            </a:extLst>
          </p:cNvPr>
          <p:cNvSpPr>
            <a:spLocks noGrp="1"/>
          </p:cNvSpPr>
          <p:nvPr>
            <p:ph type="title"/>
          </p:nvPr>
        </p:nvSpPr>
        <p:spPr/>
        <p:txBody>
          <a:bodyPr>
            <a:normAutofit/>
          </a:bodyPr>
          <a:lstStyle/>
          <a:p>
            <a:r>
              <a:rPr lang="en-US" sz="2500" dirty="0"/>
              <a:t>Create external table and load the data from local system.</a:t>
            </a:r>
            <a:endParaRPr lang="en-IN" sz="2500" dirty="0"/>
          </a:p>
        </p:txBody>
      </p:sp>
      <p:pic>
        <p:nvPicPr>
          <p:cNvPr id="7" name="Content Placeholder 6">
            <a:extLst>
              <a:ext uri="{FF2B5EF4-FFF2-40B4-BE49-F238E27FC236}">
                <a16:creationId xmlns:a16="http://schemas.microsoft.com/office/drawing/2014/main" id="{841C722B-4BA0-7ED2-CF23-EE95FE0F9ACC}"/>
              </a:ext>
            </a:extLst>
          </p:cNvPr>
          <p:cNvPicPr>
            <a:picLocks noGrp="1" noChangeAspect="1"/>
          </p:cNvPicPr>
          <p:nvPr>
            <p:ph idx="1"/>
          </p:nvPr>
        </p:nvPicPr>
        <p:blipFill>
          <a:blip r:embed="rId2"/>
          <a:stretch>
            <a:fillRect/>
          </a:stretch>
        </p:blipFill>
        <p:spPr>
          <a:xfrm>
            <a:off x="1591876" y="1825625"/>
            <a:ext cx="9008247" cy="4351338"/>
          </a:xfrm>
        </p:spPr>
      </p:pic>
    </p:spTree>
    <p:extLst>
      <p:ext uri="{BB962C8B-B14F-4D97-AF65-F5344CB8AC3E}">
        <p14:creationId xmlns:p14="http://schemas.microsoft.com/office/powerpoint/2010/main" val="319368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FFA770-E02C-BD07-CDC7-F8DF17A31433}"/>
              </a:ext>
            </a:extLst>
          </p:cNvPr>
          <p:cNvPicPr>
            <a:picLocks noGrp="1" noChangeAspect="1"/>
          </p:cNvPicPr>
          <p:nvPr>
            <p:ph idx="1"/>
          </p:nvPr>
        </p:nvPicPr>
        <p:blipFill>
          <a:blip r:embed="rId2"/>
          <a:stretch>
            <a:fillRect/>
          </a:stretch>
        </p:blipFill>
        <p:spPr>
          <a:xfrm>
            <a:off x="838200" y="2637823"/>
            <a:ext cx="10515600" cy="2726942"/>
          </a:xfrm>
        </p:spPr>
      </p:pic>
    </p:spTree>
    <p:extLst>
      <p:ext uri="{BB962C8B-B14F-4D97-AF65-F5344CB8AC3E}">
        <p14:creationId xmlns:p14="http://schemas.microsoft.com/office/powerpoint/2010/main" val="21774323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855E34-E54B-FA9F-31D8-5D4BA3B07C10}"/>
              </a:ext>
            </a:extLst>
          </p:cNvPr>
          <p:cNvPicPr>
            <a:picLocks noGrp="1" noChangeAspect="1"/>
          </p:cNvPicPr>
          <p:nvPr>
            <p:ph idx="1"/>
          </p:nvPr>
        </p:nvPicPr>
        <p:blipFill>
          <a:blip r:embed="rId2"/>
          <a:stretch>
            <a:fillRect/>
          </a:stretch>
        </p:blipFill>
        <p:spPr>
          <a:xfrm>
            <a:off x="838200" y="2206608"/>
            <a:ext cx="10515600" cy="3589372"/>
          </a:xfrm>
        </p:spPr>
      </p:pic>
    </p:spTree>
    <p:extLst>
      <p:ext uri="{BB962C8B-B14F-4D97-AF65-F5344CB8AC3E}">
        <p14:creationId xmlns:p14="http://schemas.microsoft.com/office/powerpoint/2010/main" val="1611081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F1F3DC-5AA5-83AD-C317-172876782F48}"/>
              </a:ext>
            </a:extLst>
          </p:cNvPr>
          <p:cNvPicPr>
            <a:picLocks noGrp="1" noChangeAspect="1"/>
          </p:cNvPicPr>
          <p:nvPr>
            <p:ph idx="1"/>
          </p:nvPr>
        </p:nvPicPr>
        <p:blipFill>
          <a:blip r:embed="rId2"/>
          <a:stretch>
            <a:fillRect/>
          </a:stretch>
        </p:blipFill>
        <p:spPr>
          <a:xfrm>
            <a:off x="1544375" y="1825625"/>
            <a:ext cx="9103250" cy="4351338"/>
          </a:xfrm>
        </p:spPr>
      </p:pic>
    </p:spTree>
    <p:extLst>
      <p:ext uri="{BB962C8B-B14F-4D97-AF65-F5344CB8AC3E}">
        <p14:creationId xmlns:p14="http://schemas.microsoft.com/office/powerpoint/2010/main" val="59606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26515</TotalTime>
  <Words>1179</Words>
  <Application>Microsoft Office PowerPoint</Application>
  <PresentationFormat>Widescreen</PresentationFormat>
  <Paragraphs>86</Paragraphs>
  <Slides>110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Calibri Light</vt:lpstr>
      <vt:lpstr>Office Theme</vt:lpstr>
      <vt:lpstr>Bigdata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1.0, block size is 64MB In Hadoop 2.0, block size 128 MB</vt:lpstr>
      <vt:lpstr>PowerPoint Presentation</vt:lpstr>
      <vt:lpstr>PowerPoint Presentation</vt:lpstr>
      <vt:lpstr>Example</vt:lpstr>
      <vt:lpstr>Continue….</vt:lpstr>
      <vt:lpstr>Word Count Example</vt:lpstr>
      <vt:lpstr>How to test Map reduce Job created in python</vt:lpstr>
      <vt:lpstr>Win Scp – it is used to copy files from widows to unix and vice-versa</vt:lpstr>
      <vt:lpstr>WinSCP Path: /home/Cloudera/training/wordcount-python/</vt:lpstr>
      <vt:lpstr>Mapper Script</vt:lpstr>
      <vt:lpstr>Reducer Script</vt:lpstr>
      <vt:lpstr>$echo “abc xyz abc prq mno abc” | python /home/Cloudera/training/wordcount-python/mapper.py | sort –k1,1 || python /home/Cloudera/training/wordcount-python/reducer.py</vt:lpstr>
      <vt:lpstr>PowerPoint Presentation</vt:lpstr>
      <vt:lpstr>Hadoop jar file Location</vt:lpstr>
      <vt:lpstr>PowerPoint Presentation</vt:lpstr>
      <vt:lpstr>PowerPoint Presentation</vt:lpstr>
      <vt:lpstr>PowerPoint Presentation</vt:lpstr>
      <vt:lpstr>Preparing Hadoop Jar command along with MapReduce script</vt:lpstr>
      <vt:lpstr>Using Hadoop terminal by using Hadoop commands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Hadoop 2.x from onwards which supports YARN . Which helps to connect with different application like pig, Hive etc.  Because Of YARN only it is possible to built an Apache Hadoop Ecosystem.</vt:lpstr>
      <vt:lpstr>PowerPoint Presentation</vt:lpstr>
      <vt:lpstr>HDFS Commands</vt:lpstr>
      <vt:lpstr>HDFS Commands To Operate any Hadoop commands we need to use always hdfs dfs –command or  Hadoop fs –commands   1.JPS(Java Processes Status) JPS will show whether all the Hadoop services are up and running or not and print all the Hadoop processes.</vt:lpstr>
      <vt:lpstr>2.Fsck(File System Check)  Check the health of HDFS </vt:lpstr>
      <vt:lpstr>PowerPoint Presentation</vt:lpstr>
      <vt:lpstr>PowerPoint Presentation</vt:lpstr>
      <vt:lpstr>PowerPoint Presentation</vt:lpstr>
      <vt:lpstr>PowerPoint Presentation</vt:lpstr>
      <vt:lpstr>PowerPoint Presentation</vt:lpstr>
      <vt:lpstr>Pig Overview</vt:lpstr>
      <vt:lpstr>Pig Features </vt:lpstr>
      <vt:lpstr>Pig v/s Map Reduce</vt:lpstr>
      <vt:lpstr>Pig Architecture </vt:lpstr>
      <vt:lpstr>Continue…</vt:lpstr>
      <vt:lpstr>Pig Execution mode</vt:lpstr>
      <vt:lpstr>1.Local Mode :  Data will be used from local file system , commands will run locally.  [Cloudera@quickstart ~]$ pig –x local </vt:lpstr>
      <vt:lpstr>PowerPoint Presentation</vt:lpstr>
      <vt:lpstr>2.MapReduce Mode (HDFS Mode): Data Should be part of HDFS and Commands will run in MapReduce (Hadoop).   [Cloudera@quickstart ~]$ pig –x mapreduce  or [Cloudera@quickstart ~]$ pig  </vt:lpstr>
      <vt:lpstr>PowerPoint Presentation</vt:lpstr>
      <vt:lpstr>PowerPoint Presentation</vt:lpstr>
      <vt:lpstr>PowerPoint Presentation</vt:lpstr>
      <vt:lpstr>Pig Data Types</vt:lpstr>
      <vt:lpstr>Complex Data Type</vt:lpstr>
      <vt:lpstr>PowerPoint Presentation</vt:lpstr>
      <vt:lpstr>Execution Mechanisms(How many ways we can execute pig scripts)</vt:lpstr>
      <vt:lpstr>1.Interactive Mode (in grunt shell)   In interactive mode individual commands are executed separately one after another  For Ex:  grunt&gt; customers  = LOAD ‘home/cloudera/training/pigdata/customers.txt’ USING pigstorage(‘,’);  grunt&gt; DUMP customers; </vt:lpstr>
      <vt:lpstr>PowerPoint Presentation</vt:lpstr>
      <vt:lpstr>PowerPoint Presentation</vt:lpstr>
      <vt:lpstr>2.Batch Mode (in UNIX / Linux prompt) – Local Mode For Ex: [Cloudera@quickstart ~]$ cat Pig_Local.pig  customers  = LOAD ‘home/cloudera/training/pigdata/customers.txt’ USING pigstorage(‘,’) as   (id:int, name: chararray, age : int ,address: chararray, salary : int);  DUMP customers; </vt:lpstr>
      <vt:lpstr>PowerPoint Presentation</vt:lpstr>
      <vt:lpstr>PowerPoint Presentation</vt:lpstr>
      <vt:lpstr>PowerPoint Presentation</vt:lpstr>
      <vt:lpstr>2.Batch Mode (in UNIX / Linux prompt) – Mapreduce Mode For Ex: [Cloudera@quickstart ~]$ cat Pig_Global.pig  customers  = LOAD ‘user/cloudera/customers.txt’ USING pigstorage(‘,’) as   (id:int, name: chararray, age : int ,address: chararray, salary : int);  DUMP customers; </vt:lpstr>
      <vt:lpstr>PowerPoint Presentation</vt:lpstr>
      <vt:lpstr>PowerPoint Presentation</vt:lpstr>
      <vt:lpstr>PowerPoint Presentation</vt:lpstr>
      <vt:lpstr>Pig Commands Ex</vt:lpstr>
      <vt:lpstr>Script Example Write pig script Calculate those employees who work less than 20 hours and display in descending order</vt:lpstr>
      <vt:lpstr>Write pig script Calculate those employees who work less than 20 hours and display in descending order</vt:lpstr>
      <vt:lpstr>Script </vt:lpstr>
      <vt:lpstr>PowerPoint Presentation</vt:lpstr>
      <vt:lpstr>Run output.pig</vt:lpstr>
      <vt:lpstr>Output</vt:lpstr>
      <vt:lpstr>Hive</vt:lpstr>
      <vt:lpstr>PowerPoint Presentation</vt:lpstr>
      <vt:lpstr>PowerPoint Presentation</vt:lpstr>
      <vt:lpstr>Hive Data Flow</vt:lpstr>
      <vt:lpstr>PowerPoint Presentation</vt:lpstr>
      <vt:lpstr>PowerPoint Presentation</vt:lpstr>
      <vt:lpstr>PowerPoint Presentation</vt:lpstr>
      <vt:lpstr>PowerPoint Presentation</vt:lpstr>
      <vt:lpstr>Create external table and insert data directly</vt:lpstr>
      <vt:lpstr>PowerPoint Presentation</vt:lpstr>
      <vt:lpstr>Create external table and load the data from local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Aginity Pro</vt:lpstr>
      <vt:lpstr>PowerPoint Presentation</vt:lpstr>
      <vt:lpstr>PowerPoint Presentation</vt:lpstr>
      <vt:lpstr>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dc:title>
  <dc:creator>Digambar</dc:creator>
  <cp:lastModifiedBy>Digambar</cp:lastModifiedBy>
  <cp:revision>120</cp:revision>
  <dcterms:created xsi:type="dcterms:W3CDTF">2021-11-16T11:44:04Z</dcterms:created>
  <dcterms:modified xsi:type="dcterms:W3CDTF">2023-04-11T13:39:12Z</dcterms:modified>
</cp:coreProperties>
</file>